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notesSlides/notesSlide32.xml" ContentType="application/vnd.openxmlformats-officedocument.presentationml.notesSlid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Default Extension="wmf" ContentType="image/x-wmf"/>
  <Override PartName="/ppt/notesSlides/notesSlide15.xml" ContentType="application/vnd.openxmlformats-officedocument.presentationml.notesSlid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Default Extension="pict" ContentType="image/pict"/>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notesSlides/notesSlide35.xml" ContentType="application/vnd.openxmlformats-officedocument.presentationml.notes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slideLayouts/slideLayout6.xml" ContentType="application/vnd.openxmlformats-officedocument.presentationml.slideLayout+xml"/>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notesSlides/notesSlide18.xml" ContentType="application/vnd.openxmlformats-officedocument.presentationml.notesSlide+xml"/>
  <Default Extension="vml" ContentType="application/vnd.openxmlformats-officedocument.vmlDrawing"/>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24.xml" ContentType="application/vnd.openxmlformats-officedocument.presentationml.notes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theme/theme2.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notesSlides/notesSlide34.xml" ContentType="application/vnd.openxmlformats-officedocument.presentationml.notes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Slides/notesSlide29.xml" ContentType="application/vnd.openxmlformats-officedocument.presentationml.notesSlide+xml"/>
  <Override PartName="/ppt/notesSlides/notesSlide36.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slides/slide40.xml" ContentType="application/vnd.openxmlformats-officedocument.presentationml.slide+xml"/>
  <Override PartName="/ppt/slides/slide34.xml" ContentType="application/vnd.openxmlformats-officedocument.presentationml.slide+xml"/>
  <Override PartName="/ppt/notesSlides/notesSlide26.xml" ContentType="application/vnd.openxmlformats-officedocument.presentationml.notesSlide+xml"/>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notesSlides/notesSlide33.xml" ContentType="application/vnd.openxmlformats-officedocument.presentationml.notes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6.xml" ContentType="application/vnd.openxmlformats-officedocument.presentationml.slide+xml"/>
  <Override PartName="/ppt/slides/slide16.xml" ContentType="application/vnd.openxmlformats-officedocument.presentationml.slide+xml"/>
  <Override PartName="/ppt/notesSlides/notesSlide20.xml" ContentType="application/vnd.openxmlformats-officedocument.presentationml.notesSlide+xml"/>
  <Override PartName="/ppt/slides/slide38.xml" ContentType="application/vnd.openxmlformats-officedocument.presentationml.slide+xml"/>
  <Override PartName="/ppt/slideLayouts/slideLayout12.xml" ContentType="application/vnd.openxmlformats-officedocument.presentationml.slideLayout+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46"/>
  </p:notesMasterIdLst>
  <p:handoutMasterIdLst>
    <p:handoutMasterId r:id="rId47"/>
  </p:handoutMasterIdLst>
  <p:sldIdLst>
    <p:sldId id="346" r:id="rId2"/>
    <p:sldId id="379" r:id="rId3"/>
    <p:sldId id="357" r:id="rId4"/>
    <p:sldId id="309" r:id="rId5"/>
    <p:sldId id="347" r:id="rId6"/>
    <p:sldId id="310" r:id="rId7"/>
    <p:sldId id="343" r:id="rId8"/>
    <p:sldId id="312" r:id="rId9"/>
    <p:sldId id="311" r:id="rId10"/>
    <p:sldId id="382" r:id="rId11"/>
    <p:sldId id="325" r:id="rId12"/>
    <p:sldId id="324" r:id="rId13"/>
    <p:sldId id="342" r:id="rId14"/>
    <p:sldId id="350" r:id="rId15"/>
    <p:sldId id="348" r:id="rId16"/>
    <p:sldId id="351" r:id="rId17"/>
    <p:sldId id="349" r:id="rId18"/>
    <p:sldId id="354" r:id="rId19"/>
    <p:sldId id="358" r:id="rId20"/>
    <p:sldId id="352" r:id="rId21"/>
    <p:sldId id="353" r:id="rId22"/>
    <p:sldId id="359" r:id="rId23"/>
    <p:sldId id="360" r:id="rId24"/>
    <p:sldId id="361" r:id="rId25"/>
    <p:sldId id="355" r:id="rId26"/>
    <p:sldId id="356" r:id="rId27"/>
    <p:sldId id="362" r:id="rId28"/>
    <p:sldId id="363" r:id="rId29"/>
    <p:sldId id="365" r:id="rId30"/>
    <p:sldId id="364" r:id="rId31"/>
    <p:sldId id="366" r:id="rId32"/>
    <p:sldId id="380" r:id="rId33"/>
    <p:sldId id="381" r:id="rId34"/>
    <p:sldId id="378" r:id="rId35"/>
    <p:sldId id="367" r:id="rId36"/>
    <p:sldId id="368" r:id="rId37"/>
    <p:sldId id="369" r:id="rId38"/>
    <p:sldId id="370" r:id="rId39"/>
    <p:sldId id="375" r:id="rId40"/>
    <p:sldId id="383" r:id="rId41"/>
    <p:sldId id="371" r:id="rId42"/>
    <p:sldId id="373" r:id="rId43"/>
    <p:sldId id="374" r:id="rId44"/>
    <p:sldId id="376" r:id="rId4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clrMode="bw"/>
  <p:clrMru>
    <a:srgbClr val="3333FF"/>
    <a:srgbClr val="006699"/>
    <a:srgbClr val="CC0000"/>
    <a:srgbClr val="0033CC"/>
    <a:srgbClr val="006666"/>
    <a:srgbClr val="6600CC"/>
    <a:srgbClr val="9BB3FF"/>
    <a:srgbClr val="477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085" autoAdjust="0"/>
    <p:restoredTop sz="68948" autoAdjust="0"/>
  </p:normalViewPr>
  <p:slideViewPr>
    <p:cSldViewPr>
      <p:cViewPr>
        <p:scale>
          <a:sx n="66" d="100"/>
          <a:sy n="66" d="100"/>
        </p:scale>
        <p:origin x="-1976" y="-4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viewProps" Target="viewProps.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presProps" Target="presProps.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notesMaster" Target="notesMasters/notesMaster1.xml"/><Relationship Id="rId35" Type="http://schemas.openxmlformats.org/officeDocument/2006/relationships/slide" Target="slides/slide34.xml"/><Relationship Id="rId51" Type="http://schemas.openxmlformats.org/officeDocument/2006/relationships/theme" Target="theme/theme1.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handoutMaster" Target="handoutMasters/handoutMaster1.xml"/><Relationship Id="rId48"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tableStyles" Target="tableStyles.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pPr>
              <a:defRPr/>
            </a:pPr>
            <a:endParaRPr lang="en-US"/>
          </a:p>
        </p:txBody>
      </p:sp>
      <p:sp>
        <p:nvSpPr>
          <p:cNvPr id="6656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pPr>
              <a:defRPr/>
            </a:pPr>
            <a:endParaRPr lang="en-US"/>
          </a:p>
        </p:txBody>
      </p:sp>
      <p:sp>
        <p:nvSpPr>
          <p:cNvPr id="66564"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pPr>
              <a:defRPr/>
            </a:pPr>
            <a:r>
              <a:rPr lang="en-US" smtClean="0"/>
              <a:t>Tanya Morret and Cheryl Everett PAGE 2011</a:t>
            </a:r>
            <a:endParaRPr lang="en-US"/>
          </a:p>
        </p:txBody>
      </p:sp>
      <p:sp>
        <p:nvSpPr>
          <p:cNvPr id="66565"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pPr>
              <a:defRPr/>
            </a:pPr>
            <a:fld id="{ACA71414-DE75-454C-9BF1-E58953BFE6C7}" type="slidenum">
              <a:rPr lang="en-US"/>
              <a:pPr>
                <a:defRPr/>
              </a:pPr>
              <a:t>‹#›</a:t>
            </a:fld>
            <a:endParaRPr 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pPr>
              <a:defRPr/>
            </a:pPr>
            <a:endParaRPr lang="en-US"/>
          </a:p>
        </p:txBody>
      </p:sp>
      <p:sp>
        <p:nvSpPr>
          <p:cNvPr id="4099" name="Rectangle 3"/>
          <p:cNvSpPr>
            <a:spLocks noGrp="1" noChangeArrowheads="1"/>
          </p:cNvSpPr>
          <p:nvPr>
            <p:ph type="dt"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pPr>
              <a:defRPr/>
            </a:pPr>
            <a:r>
              <a:rPr lang="en-US" smtClean="0"/>
              <a:t>Tanya Morret and Cheryl Everett PAGE 2011</a:t>
            </a:r>
            <a:endParaRPr lang="en-US"/>
          </a:p>
        </p:txBody>
      </p:sp>
      <p:sp>
        <p:nvSpPr>
          <p:cNvPr id="4103"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pPr>
              <a:defRPr/>
            </a:pPr>
            <a:fld id="{3D502A26-E1C9-4A01-A7A7-9CE6F06646A9}" type="slidenum">
              <a:rPr lang="en-US"/>
              <a:pPr>
                <a:defRPr/>
              </a:pPr>
              <a:t>‹#›</a:t>
            </a:fld>
            <a:endParaRPr 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Turn and talk- What is the identification process used in your district?</a:t>
            </a:r>
          </a:p>
          <a:p>
            <a:endParaRPr lang="en-US" dirty="0" smtClean="0"/>
          </a:p>
          <a:p>
            <a:r>
              <a:rPr lang="en-US" dirty="0" smtClean="0"/>
              <a:t>Is your school an RTII school?  What is used for Tier identification?</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7" name="Rectangle 2"/>
          <p:cNvSpPr>
            <a:spLocks noGrp="1" noChangeArrowheads="1"/>
          </p:cNvSpPr>
          <p:nvPr>
            <p:ph type="hdr" sz="quarter"/>
          </p:nvPr>
        </p:nvSpPr>
        <p:spPr>
          <a:noFill/>
        </p:spPr>
        <p:txBody>
          <a:bodyPr/>
          <a:lstStyle/>
          <a:p>
            <a:endParaRPr lang="en-US" smtClean="0">
              <a:latin typeface="Arial" pitchFamily="34" charset="0"/>
            </a:endParaRPr>
          </a:p>
        </p:txBody>
      </p:sp>
      <p:sp>
        <p:nvSpPr>
          <p:cNvPr id="52229" name="Rectangle 7"/>
          <p:cNvSpPr txBox="1">
            <a:spLocks noGrp="1" noChangeArrowheads="1"/>
          </p:cNvSpPr>
          <p:nvPr/>
        </p:nvSpPr>
        <p:spPr bwMode="auto">
          <a:xfrm>
            <a:off x="3971925" y="8831263"/>
            <a:ext cx="3038475" cy="465137"/>
          </a:xfrm>
          <a:prstGeom prst="rect">
            <a:avLst/>
          </a:prstGeom>
          <a:noFill/>
          <a:ln w="9525">
            <a:noFill/>
            <a:miter lim="800000"/>
            <a:headEnd/>
            <a:tailEnd/>
          </a:ln>
        </p:spPr>
        <p:txBody>
          <a:bodyPr lIns="93177" tIns="46589" rIns="93177" bIns="46589" anchor="b"/>
          <a:lstStyle/>
          <a:p>
            <a:pPr algn="r" defTabSz="931863"/>
            <a:fld id="{C64088E8-FB41-4941-8F22-5AE864FAF559}" type="slidenum">
              <a:rPr lang="en-US" sz="1200"/>
              <a:pPr algn="r" defTabSz="931863"/>
              <a:t>11</a:t>
            </a:fld>
            <a:endParaRPr lang="en-US" sz="1200"/>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r>
              <a:rPr lang="en-US" dirty="0" smtClean="0">
                <a:latin typeface="Arial" pitchFamily="34" charset="0"/>
              </a:rPr>
              <a:t>The child finds the system….Meetings are often triggered by a student presenting with a need…</a:t>
            </a:r>
          </a:p>
          <a:p>
            <a:pPr eaLnBrk="1" hangingPunct="1"/>
            <a:r>
              <a:rPr lang="en-US" dirty="0" smtClean="0">
                <a:latin typeface="Arial" pitchFamily="34" charset="0"/>
              </a:rPr>
              <a:t>Child</a:t>
            </a:r>
            <a:r>
              <a:rPr lang="en-US" baseline="0" dirty="0" smtClean="0">
                <a:latin typeface="Arial" pitchFamily="34" charset="0"/>
              </a:rPr>
              <a:t> find </a:t>
            </a:r>
            <a:endParaRPr lang="en-US" dirty="0"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US" dirty="0" smtClean="0">
              <a:latin typeface="Arial" pitchFamily="34" charset="0"/>
            </a:endParaRPr>
          </a:p>
          <a:p>
            <a:endParaRPr lang="en-US" dirty="0" smtClean="0">
              <a:latin typeface="Arial" pitchFamily="34" charset="0"/>
            </a:endParaRPr>
          </a:p>
          <a:p>
            <a:r>
              <a:rPr lang="en-US" dirty="0" smtClean="0">
                <a:latin typeface="Arial" pitchFamily="34" charset="0"/>
              </a:rPr>
              <a:t>How can we articulate the sequence in a way that makes sense or the system works to find the child as early as possible?</a:t>
            </a:r>
          </a:p>
          <a:p>
            <a:r>
              <a:rPr lang="en-US" dirty="0" smtClean="0">
                <a:latin typeface="Arial" pitchFamily="34" charset="0"/>
              </a:rPr>
              <a:t>Now, when are those results reviewed?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identification process, which comes first?</a:t>
            </a:r>
          </a:p>
          <a:p>
            <a:r>
              <a:rPr lang="en-US" dirty="0" smtClean="0"/>
              <a:t>Participants</a:t>
            </a:r>
            <a:r>
              <a:rPr lang="en-US" baseline="0" dirty="0" smtClean="0"/>
              <a:t> will do a card sort activity.</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Universal Process is your universal screener.</a:t>
            </a:r>
            <a:r>
              <a:rPr lang="en-US" baseline="0" dirty="0" smtClean="0"/>
              <a:t>  Ask participants for some examples.</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endParaRPr lang="en-US" dirty="0" smtClean="0"/>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US" b="1" dirty="0" smtClean="0"/>
              <a:t>Child Find – required by Chapter 16</a:t>
            </a:r>
          </a:p>
          <a:p>
            <a:pPr lvl="1"/>
            <a:r>
              <a:rPr lang="en-US" dirty="0" smtClean="0"/>
              <a:t>Includes:</a:t>
            </a:r>
          </a:p>
          <a:p>
            <a:pPr lvl="1"/>
            <a:r>
              <a:rPr lang="en-US" dirty="0" smtClean="0"/>
              <a:t>Benchmarking</a:t>
            </a:r>
          </a:p>
          <a:p>
            <a:pPr lvl="1"/>
            <a:r>
              <a:rPr lang="en-US" dirty="0" smtClean="0"/>
              <a:t>Data Review</a:t>
            </a:r>
            <a:r>
              <a:rPr lang="en-US" baseline="0" dirty="0" smtClean="0"/>
              <a:t> of pieces administered to all students</a:t>
            </a:r>
          </a:p>
          <a:p>
            <a:pPr lvl="1"/>
            <a:r>
              <a:rPr lang="en-US" baseline="0" dirty="0" smtClean="0"/>
              <a:t>Can change by grade level</a:t>
            </a:r>
          </a:p>
          <a:p>
            <a:pPr lvl="1"/>
            <a:r>
              <a:rPr lang="en-US" baseline="0" dirty="0" smtClean="0"/>
              <a:t>Should have clear “cuts” to determine who goes on to further testing </a:t>
            </a:r>
            <a:endParaRPr lang="en-US" dirty="0" smtClean="0"/>
          </a:p>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Two: Screening for Gifted</a:t>
            </a:r>
          </a:p>
          <a:p>
            <a:r>
              <a:rPr lang="en-US" dirty="0" smtClean="0"/>
              <a:t>After being “singled</a:t>
            </a:r>
            <a:r>
              <a:rPr lang="en-US" baseline="0" dirty="0" smtClean="0"/>
              <a:t> out” during universal screener, the process continues with another round of testing.</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 - NAGC and RtII framework –</a:t>
            </a:r>
            <a:r>
              <a:rPr lang="en-US" baseline="0" dirty="0" smtClean="0"/>
              <a:t> 10 percent may need something in addition to the core, Tier II support may be 6-8% and Tier III (which is highest level lf support) would be in 2-3 % range</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Reference</a:t>
            </a:r>
            <a:r>
              <a:rPr lang="en-US" baseline="0" dirty="0" smtClean="0"/>
              <a:t> to </a:t>
            </a:r>
            <a:r>
              <a:rPr lang="en-US" baseline="0" dirty="0" err="1" smtClean="0"/>
              <a:t>hoagies.com</a:t>
            </a:r>
            <a:r>
              <a:rPr lang="en-US" baseline="0" dirty="0" smtClean="0"/>
              <a:t> page on assessments</a:t>
            </a:r>
          </a:p>
          <a:p>
            <a:r>
              <a:rPr lang="en-US" baseline="0" dirty="0" smtClean="0"/>
              <a:t>GATES also – gifted and talented evaluation scale</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Ice breaker activity- Each participant designs a poster using the letters of their first name as an acronym.</a:t>
            </a:r>
            <a:r>
              <a:rPr lang="en-US" baseline="0" dirty="0" smtClean="0"/>
              <a:t>  The adjective that begins with the letter needs to describe a trait of the person.</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the parents are involved!!</a:t>
            </a:r>
          </a:p>
          <a:p>
            <a:r>
              <a:rPr lang="en-US" dirty="0" smtClean="0"/>
              <a:t>Hyperlink 60 days to Chapter 16</a:t>
            </a:r>
          </a:p>
          <a:p>
            <a:r>
              <a:rPr lang="en-US" dirty="0" smtClean="0"/>
              <a:t>Hyperlink for IQ tests</a:t>
            </a:r>
          </a:p>
          <a:p>
            <a:r>
              <a:rPr lang="en-US" dirty="0" smtClean="0"/>
              <a:t>Raven – effective for diverse student</a:t>
            </a:r>
            <a:r>
              <a:rPr lang="en-US" baseline="0" dirty="0" smtClean="0"/>
              <a:t> populations</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RAVENS-</a:t>
            </a:r>
            <a:r>
              <a:rPr lang="en-US" baseline="0" dirty="0" smtClean="0"/>
              <a:t>  </a:t>
            </a:r>
            <a:r>
              <a:rPr lang="en-US" dirty="0" smtClean="0"/>
              <a:t>Important for underrepresented gifted due to language,</a:t>
            </a:r>
            <a:r>
              <a:rPr lang="en-US" baseline="0" dirty="0" smtClean="0"/>
              <a:t> cultural bias</a:t>
            </a:r>
          </a:p>
          <a:p>
            <a:endParaRPr lang="en-US" baseline="0" dirty="0" smtClean="0"/>
          </a:p>
          <a:p>
            <a:r>
              <a:rPr lang="en-US" baseline="0" dirty="0" smtClean="0"/>
              <a:t>Link is concise listing of IQ tests and what they tell.</a:t>
            </a:r>
          </a:p>
          <a:p>
            <a:endParaRPr lang="en-US" baseline="0" dirty="0" smtClean="0"/>
          </a:p>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Hyperlink to parent input form</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the initial </a:t>
            </a:r>
            <a:r>
              <a:rPr lang="en-US" dirty="0" err="1" smtClean="0"/>
              <a:t>plep</a:t>
            </a:r>
            <a:r>
              <a:rPr lang="en-US" dirty="0" smtClean="0"/>
              <a:t> – should I see a WISC score from second grade</a:t>
            </a:r>
            <a:r>
              <a:rPr lang="en-US" baseline="0" dirty="0" smtClean="0"/>
              <a:t> on a grade 8 PLEP? NO!!!</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each group the area title and have them list what tools they are using that describe</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Needs – </a:t>
            </a:r>
          </a:p>
          <a:p>
            <a:r>
              <a:rPr lang="en-US" dirty="0" smtClean="0"/>
              <a:t>Current (within one year)</a:t>
            </a:r>
          </a:p>
          <a:p>
            <a:r>
              <a:rPr lang="en-US" dirty="0" smtClean="0"/>
              <a:t>Indicate present mastery level – mid-terms/finals/</a:t>
            </a:r>
            <a:r>
              <a:rPr lang="en-US" baseline="0" dirty="0" smtClean="0"/>
              <a:t> must be linked to standards, what constitutes mastery, out of level testing</a:t>
            </a:r>
            <a:endParaRPr lang="en-US" dirty="0" smtClean="0"/>
          </a:p>
          <a:p>
            <a:r>
              <a:rPr lang="en-US" dirty="0" smtClean="0"/>
              <a:t>Help us measure growth – instructional level, PVAAS,</a:t>
            </a:r>
            <a:r>
              <a:rPr lang="en-US" baseline="0" dirty="0" smtClean="0"/>
              <a:t> </a:t>
            </a:r>
            <a:endParaRPr lang="en-US" dirty="0" smtClean="0"/>
          </a:p>
          <a:p>
            <a:r>
              <a:rPr lang="en-US" dirty="0" smtClean="0"/>
              <a:t>Establish strength areas - </a:t>
            </a:r>
          </a:p>
          <a:p>
            <a:r>
              <a:rPr lang="en-US" dirty="0" smtClean="0"/>
              <a:t>Not a standard list</a:t>
            </a:r>
          </a:p>
          <a:p>
            <a:r>
              <a:rPr lang="en-US" dirty="0" smtClean="0"/>
              <a:t>Report progress on goals (maintenance)</a:t>
            </a:r>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7</a:t>
            </a:r>
            <a:r>
              <a:rPr lang="en-US" baseline="30000" dirty="0" smtClean="0"/>
              <a:t>th</a:t>
            </a:r>
            <a:r>
              <a:rPr lang="en-US" dirty="0" smtClean="0"/>
              <a:t> grade student who is working at an 8</a:t>
            </a:r>
            <a:r>
              <a:rPr lang="en-US" baseline="30000" dirty="0" smtClean="0"/>
              <a:t>th</a:t>
            </a:r>
            <a:r>
              <a:rPr lang="en-US" dirty="0" smtClean="0"/>
              <a:t> grade level math takes an end of year 8</a:t>
            </a:r>
            <a:r>
              <a:rPr lang="en-US" baseline="30000" dirty="0" smtClean="0"/>
              <a:t>th</a:t>
            </a:r>
            <a:r>
              <a:rPr lang="en-US" dirty="0" smtClean="0"/>
              <a:t> grade level math assessment in preparation</a:t>
            </a:r>
            <a:r>
              <a:rPr lang="en-US" baseline="0" dirty="0" smtClean="0"/>
              <a:t> for writing his 8</a:t>
            </a:r>
            <a:r>
              <a:rPr lang="en-US" baseline="30000" dirty="0" smtClean="0"/>
              <a:t>th</a:t>
            </a:r>
            <a:r>
              <a:rPr lang="en-US" baseline="0" dirty="0" smtClean="0"/>
              <a:t> grade GIEP</a:t>
            </a:r>
          </a:p>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Suppose a child takes an</a:t>
            </a:r>
            <a:r>
              <a:rPr lang="en-US" baseline="0" dirty="0" smtClean="0"/>
              <a:t> end of grade level assessment and earns an 80% - what does that mean, how would you advise his GIEP team?</a:t>
            </a:r>
          </a:p>
          <a:p>
            <a:endParaRPr lang="en-US" baseline="0" dirty="0" smtClean="0"/>
          </a:p>
          <a:p>
            <a:r>
              <a:rPr lang="en-US" baseline="0" dirty="0" smtClean="0"/>
              <a:t>Usually advised to not move proficiency for mastery above 85% for gifted student.</a:t>
            </a:r>
          </a:p>
          <a:p>
            <a:endParaRPr lang="en-US" baseline="0" dirty="0" smtClean="0"/>
          </a:p>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Group tests are </a:t>
            </a:r>
            <a:r>
              <a:rPr lang="en-US" dirty="0" err="1" smtClean="0"/>
              <a:t>normed</a:t>
            </a:r>
            <a:r>
              <a:rPr lang="en-US" dirty="0" smtClean="0"/>
              <a:t> for a specific group of people.  Majority of questions are designed for children commonly</a:t>
            </a:r>
            <a:r>
              <a:rPr lang="en-US" baseline="0" dirty="0" smtClean="0"/>
              <a:t> found in the group tested.  Not a great number of questions to differentiate gifted from normal children.  Tough to use to differentiate various levels of giftedness.</a:t>
            </a:r>
          </a:p>
          <a:p>
            <a:endParaRPr lang="en-US" baseline="0" dirty="0" smtClean="0"/>
          </a:p>
          <a:p>
            <a:r>
              <a:rPr lang="en-US" baseline="0" dirty="0" smtClean="0"/>
              <a:t>Individual tests tend to be more accurate for most of the population.  Given only to a selected students- usually the “gifted” identifier.</a:t>
            </a:r>
          </a:p>
          <a:p>
            <a:endParaRPr lang="en-US" baseline="0" dirty="0" smtClean="0"/>
          </a:p>
          <a:p>
            <a:r>
              <a:rPr lang="en-US" baseline="0" dirty="0" smtClean="0"/>
              <a:t>Sample group tests= </a:t>
            </a:r>
            <a:r>
              <a:rPr lang="en-US" baseline="0" dirty="0" err="1" smtClean="0"/>
              <a:t>CogAT</a:t>
            </a:r>
            <a:r>
              <a:rPr lang="en-US" baseline="0" dirty="0" smtClean="0"/>
              <a:t> and OLSAT</a:t>
            </a:r>
          </a:p>
          <a:p>
            <a:r>
              <a:rPr lang="en-US" baseline="0" dirty="0" smtClean="0"/>
              <a:t>Recommended ages to test for giftedness is ages 5-8.</a:t>
            </a:r>
          </a:p>
          <a:p>
            <a:endParaRPr lang="en-US" baseline="0" dirty="0" smtClean="0"/>
          </a:p>
          <a:p>
            <a:r>
              <a:rPr lang="en-US" baseline="0" dirty="0" smtClean="0"/>
              <a:t>Recommended by PDE:  benchmark assessments in and out of grade level- 4Sight, Study Island and </a:t>
            </a:r>
            <a:r>
              <a:rPr lang="en-US" baseline="0" dirty="0" err="1" smtClean="0"/>
              <a:t>CBA’s</a:t>
            </a:r>
            <a:endParaRPr lang="en-US" baseline="0" dirty="0" smtClean="0"/>
          </a:p>
          <a:p>
            <a:endParaRPr lang="en-US" baseline="0" dirty="0" smtClean="0"/>
          </a:p>
          <a:p>
            <a:endParaRPr lang="en-US" baseline="0" dirty="0" smtClean="0"/>
          </a:p>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are also administered</a:t>
            </a:r>
            <a:r>
              <a:rPr lang="en-US" baseline="0" dirty="0" smtClean="0"/>
              <a:t> in group and individual formats.  </a:t>
            </a:r>
          </a:p>
          <a:p>
            <a:endParaRPr lang="en-US" baseline="0" dirty="0" smtClean="0"/>
          </a:p>
          <a:p>
            <a:r>
              <a:rPr lang="en-US" baseline="0" dirty="0" smtClean="0"/>
              <a:t>Out of level achievement tests give more info.</a:t>
            </a:r>
          </a:p>
          <a:p>
            <a:endParaRPr lang="en-US" baseline="0" dirty="0" smtClean="0"/>
          </a:p>
          <a:p>
            <a:r>
              <a:rPr lang="en-US" baseline="0" dirty="0" smtClean="0"/>
              <a:t>WIAT</a:t>
            </a:r>
          </a:p>
          <a:p>
            <a:r>
              <a:rPr lang="en-US" baseline="0" dirty="0" smtClean="0"/>
              <a:t>PIAT</a:t>
            </a:r>
          </a:p>
          <a:p>
            <a:r>
              <a:rPr lang="en-US" baseline="0" dirty="0" smtClean="0"/>
              <a:t>KTEA</a:t>
            </a:r>
          </a:p>
          <a:p>
            <a:r>
              <a:rPr lang="en-US" baseline="0" dirty="0" smtClean="0"/>
              <a:t>WJ-III</a:t>
            </a:r>
          </a:p>
          <a:p>
            <a:endParaRPr lang="en-US" baseline="0" dirty="0" smtClean="0"/>
          </a:p>
          <a:p>
            <a:r>
              <a:rPr lang="en-US" baseline="0" dirty="0" smtClean="0"/>
              <a:t>OLSAT</a:t>
            </a:r>
          </a:p>
          <a:p>
            <a:r>
              <a:rPr lang="en-US" baseline="0" dirty="0" smtClean="0"/>
              <a:t>Terra Nova</a:t>
            </a:r>
          </a:p>
          <a:p>
            <a:r>
              <a:rPr lang="en-US" baseline="0" dirty="0" smtClean="0"/>
              <a:t>PSSA</a:t>
            </a:r>
          </a:p>
          <a:p>
            <a:endParaRPr lang="en-US" baseline="0" dirty="0" smtClean="0"/>
          </a:p>
          <a:p>
            <a:r>
              <a:rPr lang="en-US" baseline="0" dirty="0" smtClean="0"/>
              <a:t>Talent search tests are great to use here to determine out of grade level achievement.</a:t>
            </a:r>
          </a:p>
          <a:p>
            <a:r>
              <a:rPr lang="en-US" baseline="0" dirty="0" smtClean="0"/>
              <a:t>SAT-I and ACT for secondary students. PLUS, SCAT and Explore for younger students.</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Differentiate between the types of assessments and their purposes </a:t>
            </a:r>
          </a:p>
          <a:p>
            <a:r>
              <a:rPr lang="en-US" dirty="0" smtClean="0"/>
              <a:t>Critique your district’s assessment system and its functionality for gifted education – identification/planning</a:t>
            </a:r>
          </a:p>
          <a:p>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 a starting</a:t>
            </a:r>
            <a:r>
              <a:rPr lang="en-US" baseline="0" dirty="0" smtClean="0"/>
              <a:t> line and clear finish line</a:t>
            </a:r>
          </a:p>
          <a:p>
            <a:r>
              <a:rPr lang="en-US" baseline="0" dirty="0" smtClean="0"/>
              <a:t>Screen shot for PVAAS</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Prioritize needs of the gifted child</a:t>
            </a:r>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Office of</a:t>
            </a:r>
            <a:r>
              <a:rPr lang="en-US" baseline="0" dirty="0" smtClean="0"/>
              <a:t> Dispute for Resolution-related cases</a:t>
            </a:r>
          </a:p>
          <a:p>
            <a:r>
              <a:rPr lang="en-US" baseline="0" dirty="0" smtClean="0"/>
              <a:t>1259-  gifted identification and re-testing</a:t>
            </a:r>
          </a:p>
          <a:p>
            <a:r>
              <a:rPr lang="en-US" baseline="0" dirty="0" smtClean="0"/>
              <a:t>1483-  PLEP and individualization of program</a:t>
            </a:r>
          </a:p>
          <a:p>
            <a:r>
              <a:rPr lang="en-US" baseline="0" dirty="0" smtClean="0"/>
              <a:t>1525-  PLEP and </a:t>
            </a:r>
            <a:r>
              <a:rPr lang="en-US" baseline="0" dirty="0" err="1" smtClean="0"/>
              <a:t>GIEP’s</a:t>
            </a:r>
            <a:endParaRPr lang="en-US" baseline="0" dirty="0" smtClean="0"/>
          </a:p>
          <a:p>
            <a:r>
              <a:rPr lang="en-US" baseline="0" dirty="0" smtClean="0"/>
              <a:t>1768-  Identification and multiple criteria-  IQ test administered for GMDE</a:t>
            </a:r>
          </a:p>
          <a:p>
            <a:endParaRPr lang="en-US" baseline="0" dirty="0" smtClean="0"/>
          </a:p>
          <a:p>
            <a:endParaRPr lang="en-US" baseline="0" dirty="0" smtClean="0"/>
          </a:p>
          <a:p>
            <a:r>
              <a:rPr lang="en-US" baseline="0" dirty="0" smtClean="0"/>
              <a:t>Will differ from previous year</a:t>
            </a:r>
          </a:p>
          <a:p>
            <a:r>
              <a:rPr lang="en-US" baseline="0" dirty="0" smtClean="0"/>
              <a:t>Remember gifted child may already know 70-90% of information at any given grade level</a:t>
            </a:r>
          </a:p>
          <a:p>
            <a:endParaRPr lang="en-US" baseline="0" dirty="0" smtClean="0"/>
          </a:p>
          <a:p>
            <a:endParaRPr lang="en-US" baseline="0" dirty="0" smtClean="0"/>
          </a:p>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“proficient” on a rubric</a:t>
            </a:r>
          </a:p>
          <a:p>
            <a:r>
              <a:rPr lang="en-US" dirty="0" smtClean="0"/>
              <a:t>Rubric</a:t>
            </a:r>
            <a:r>
              <a:rPr lang="en-US" baseline="0" dirty="0" smtClean="0"/>
              <a:t> does not have to be part of GIEP, but should be accessible for GIEP  team</a:t>
            </a:r>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participants</a:t>
            </a:r>
            <a:r>
              <a:rPr lang="en-US" baseline="0" dirty="0" smtClean="0"/>
              <a:t> compare example 1 and 2.</a:t>
            </a:r>
          </a:p>
          <a:p>
            <a:endParaRPr lang="en-US" baseline="0" dirty="0" smtClean="0"/>
          </a:p>
          <a:p>
            <a:r>
              <a:rPr lang="en-US" baseline="0" dirty="0" smtClean="0"/>
              <a:t>Which example has the best information for a PLEP?</a:t>
            </a:r>
          </a:p>
          <a:p>
            <a:endParaRPr lang="en-US" baseline="0"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Hand each group a sample PLEP,</a:t>
            </a:r>
            <a:r>
              <a:rPr lang="en-US" baseline="0" dirty="0" smtClean="0"/>
              <a:t> have them review it, make recommendations for improving</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r>
              <a:rPr lang="en-US" dirty="0" smtClean="0">
                <a:latin typeface="Arial" pitchFamily="34" charset="0"/>
              </a:rPr>
              <a:t>Ask participants to turn and talk about their</a:t>
            </a:r>
            <a:r>
              <a:rPr lang="en-US" baseline="0" dirty="0" smtClean="0">
                <a:latin typeface="Arial" pitchFamily="34" charset="0"/>
              </a:rPr>
              <a:t> present knowledge of these four types of assessments.</a:t>
            </a:r>
            <a:endParaRPr lang="en-US" dirty="0"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rPr>
              <a:t>List on</a:t>
            </a:r>
            <a:r>
              <a:rPr lang="en-US" baseline="0" dirty="0" smtClean="0">
                <a:latin typeface="Arial" pitchFamily="34" charset="0"/>
              </a:rPr>
              <a:t> post it notes with your partner all of the assessments given in the district.  Now, organize them in the four categories using their intended purpose as the distinguishing characteristic.  Facilitator walks around helping participants think of all the assessments.</a:t>
            </a:r>
            <a:endParaRPr lang="en-US" dirty="0" smtClean="0">
              <a:latin typeface="Arial" pitchFamily="34" charset="0"/>
            </a:endParaRPr>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Participants look over their sort</a:t>
            </a:r>
            <a:r>
              <a:rPr lang="en-US" baseline="0" dirty="0" smtClean="0"/>
              <a:t> – would you take any assessments out or leave any in?</a:t>
            </a:r>
          </a:p>
          <a:p>
            <a:r>
              <a:rPr lang="en-US" baseline="0" dirty="0" smtClean="0"/>
              <a:t>PSSA Sample and Assessment Creator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Participants look over their sort</a:t>
            </a:r>
            <a:r>
              <a:rPr lang="en-US" baseline="0" dirty="0" smtClean="0"/>
              <a:t> – would you change any of the assessments?</a:t>
            </a:r>
            <a:endParaRPr lang="en-US" dirty="0" smtClean="0"/>
          </a:p>
          <a:p>
            <a:r>
              <a:rPr lang="en-US" dirty="0" smtClean="0"/>
              <a:t>Other examples:  STAR math and reading, Study Island, Terra Nova</a:t>
            </a:r>
          </a:p>
          <a:p>
            <a:r>
              <a:rPr lang="en-US" dirty="0" smtClean="0"/>
              <a:t>Can be used to determine likelihood a student will meet pre-determined future</a:t>
            </a:r>
            <a:r>
              <a:rPr lang="en-US" baseline="0" dirty="0" smtClean="0"/>
              <a:t> goal, </a:t>
            </a:r>
            <a:r>
              <a:rPr lang="en-US" baseline="0" dirty="0" err="1" smtClean="0"/>
              <a:t>i.e</a:t>
            </a:r>
            <a:r>
              <a:rPr lang="en-US" baseline="0" dirty="0" smtClean="0"/>
              <a:t>, PSSA, Keystone</a:t>
            </a:r>
          </a:p>
          <a:p>
            <a:r>
              <a:rPr lang="en-US" baseline="0" dirty="0" smtClean="0"/>
              <a:t>Looks for deficits in student’s knowledge at grade level</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SAS definition – ascertains prior to instruction students strengths,</a:t>
            </a:r>
            <a:r>
              <a:rPr lang="en-US" baseline="0" dirty="0" smtClean="0"/>
              <a:t> weaknesses, knowledge and skills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Usually occurs before instruction</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Gives objective, standardized data on pupil skill levels in context of the curriculum</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Other examples:  Running records:  reading accuracy and progress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GMADE- Group mathematics assessment and diagnostic </a:t>
            </a:r>
            <a:r>
              <a:rPr lang="en-US" baseline="0" dirty="0" err="1" smtClean="0"/>
              <a:t>evalutation</a:t>
            </a:r>
            <a:r>
              <a:rPr lang="en-US" baseline="0" dirty="0" smtClean="0"/>
              <a:t>- k-12 for math placement , assessment and measuring scale values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WIAT -  </a:t>
            </a:r>
            <a:r>
              <a:rPr lang="en-US" baseline="0" dirty="0" err="1" smtClean="0"/>
              <a:t>Weschler</a:t>
            </a:r>
            <a:r>
              <a:rPr lang="en-US" baseline="0" dirty="0" smtClean="0"/>
              <a:t> Individual Achievement Test (linked with WISC IV) – preK-16</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	       Woodcock-Johnson III- test</a:t>
            </a:r>
            <a:r>
              <a:rPr lang="en-US" baseline="0" dirty="0" smtClean="0"/>
              <a:t> of cognitive abilities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Gates- </a:t>
            </a:r>
            <a:r>
              <a:rPr lang="en-US" baseline="0" dirty="0" err="1" smtClean="0"/>
              <a:t>McGinitie</a:t>
            </a:r>
            <a:r>
              <a:rPr lang="en-US" baseline="0" dirty="0" smtClean="0"/>
              <a:t> Reading Test (GMRT)- students levels of reading achievement</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GRADE -  Group Reading Assessment and Diagnostic Evaluation ( </a:t>
            </a:r>
            <a:r>
              <a:rPr lang="en-US" baseline="0" dirty="0" err="1" smtClean="0"/>
              <a:t>PreK</a:t>
            </a:r>
            <a:r>
              <a:rPr lang="en-US" baseline="0" dirty="0" smtClean="0"/>
              <a:t>, K-12, adult)</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MAP- Measure of Academic Progress</a:t>
            </a:r>
            <a:endParaRPr lang="en-US" dirty="0" smtClean="0"/>
          </a:p>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Participants look over their sort</a:t>
            </a:r>
            <a:r>
              <a:rPr lang="en-US" baseline="0" dirty="0" smtClean="0"/>
              <a:t> – would you take any assessments out or leave any in?</a:t>
            </a:r>
            <a:endParaRPr lang="en-US" dirty="0" smtClean="0"/>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828800" y="533400"/>
            <a:ext cx="6629400" cy="3067050"/>
          </a:xfrm>
        </p:spPr>
        <p:txBody>
          <a:bodyPr/>
          <a:lstStyle>
            <a:lvl1pPr algn="l">
              <a:defRPr sz="6000" b="0"/>
            </a:lvl1pPr>
          </a:lstStyle>
          <a:p>
            <a:r>
              <a:rPr lang="en-US"/>
              <a:t>Click to edit Master title style</a:t>
            </a:r>
          </a:p>
        </p:txBody>
      </p:sp>
      <p:sp>
        <p:nvSpPr>
          <p:cNvPr id="3075" name="Rectangle 3"/>
          <p:cNvSpPr>
            <a:spLocks noGrp="1" noChangeArrowheads="1"/>
          </p:cNvSpPr>
          <p:nvPr>
            <p:ph type="subTitle" idx="1"/>
          </p:nvPr>
        </p:nvSpPr>
        <p:spPr>
          <a:xfrm>
            <a:off x="1828800" y="3810000"/>
            <a:ext cx="6629400" cy="1752600"/>
          </a:xfrm>
        </p:spPr>
        <p:txBody>
          <a:bodyPr/>
          <a:lstStyle>
            <a:lvl1pPr marL="0" indent="0">
              <a:buFont typeface="Wingdings" pitchFamily="2" charset="2"/>
              <a:buNone/>
              <a:defRPr b="1">
                <a:solidFill>
                  <a:srgbClr val="006666"/>
                </a:solidFill>
              </a:defRPr>
            </a:lvl1pPr>
          </a:lstStyle>
          <a:p>
            <a:r>
              <a:rPr lang="en-US"/>
              <a:t>Click to edit Master subtitle style</a:t>
            </a:r>
          </a:p>
        </p:txBody>
      </p:sp>
      <p:sp>
        <p:nvSpPr>
          <p:cNvPr id="4" name="Rectangle 4"/>
          <p:cNvSpPr>
            <a:spLocks noGrp="1" noChangeArrowheads="1"/>
          </p:cNvSpPr>
          <p:nvPr>
            <p:ph type="dt" sz="half" idx="10"/>
          </p:nvPr>
        </p:nvSpPr>
        <p:spPr bwMode="auto">
          <a:xfrm>
            <a:off x="1447800" y="6381750"/>
            <a:ext cx="12192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dirty="0"/>
          </a:p>
        </p:txBody>
      </p:sp>
      <p:sp>
        <p:nvSpPr>
          <p:cNvPr id="5" name="Rectangle 5"/>
          <p:cNvSpPr>
            <a:spLocks noGrp="1" noChangeArrowheads="1"/>
          </p:cNvSpPr>
          <p:nvPr>
            <p:ph type="ftr" sz="quarter" idx="11"/>
          </p:nvPr>
        </p:nvSpPr>
        <p:spPr bwMode="auto">
          <a:xfrm>
            <a:off x="2819400" y="6381750"/>
            <a:ext cx="39624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6" name="Rectangle 6"/>
          <p:cNvSpPr>
            <a:spLocks noGrp="1" noChangeArrowheads="1"/>
          </p:cNvSpPr>
          <p:nvPr>
            <p:ph type="sldNum" sz="quarter" idx="12"/>
          </p:nvPr>
        </p:nvSpPr>
        <p:spPr bwMode="auto">
          <a:xfrm>
            <a:off x="7010400" y="6381750"/>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2400">
                <a:solidFill>
                  <a:srgbClr val="006666"/>
                </a:solidFill>
                <a:latin typeface="Arial" charset="0"/>
              </a:defRPr>
            </a:lvl1pPr>
          </a:lstStyle>
          <a:p>
            <a:pPr>
              <a:defRPr/>
            </a:pPr>
            <a:fld id="{B7358AB6-F629-435A-8BDF-CAB2FFA05495}" type="slidenum">
              <a:rPr lang="en-US"/>
              <a:pPr>
                <a:defRPr/>
              </a:pPr>
              <a:t>‹#›</a:t>
            </a:fld>
            <a:endParaRPr lang="en-US" dirty="0"/>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9900" y="274638"/>
            <a:ext cx="18669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274638"/>
            <a:ext cx="54483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1600200"/>
            <a:ext cx="7467600" cy="4525963"/>
          </a:xfrm>
        </p:spPr>
        <p:txBody>
          <a:bodyPr/>
          <a:lstStyle/>
          <a:p>
            <a:pPr lvl="0"/>
            <a:endParaRPr lang="en-US" noProof="0" dirty="0" smtClean="0"/>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1.png"/><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5"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19200" y="274638"/>
            <a:ext cx="7467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219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39"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transition>
    <p:random/>
  </p:transition>
  <p:hf sldNum="0" hdr="0" ftr="0" dt="0"/>
  <p:txStyles>
    <p:titleStyle>
      <a:lvl1pPr algn="ctr" rtl="0" eaLnBrk="0" fontAlgn="base" hangingPunct="0">
        <a:spcBef>
          <a:spcPct val="0"/>
        </a:spcBef>
        <a:spcAft>
          <a:spcPct val="0"/>
        </a:spcAft>
        <a:defRPr sz="4000" b="1">
          <a:solidFill>
            <a:srgbClr val="006666"/>
          </a:solidFill>
          <a:latin typeface="+mj-lt"/>
          <a:ea typeface="+mj-ea"/>
          <a:cs typeface="+mj-cs"/>
        </a:defRPr>
      </a:lvl1pPr>
      <a:lvl2pPr algn="ctr" rtl="0" eaLnBrk="0" fontAlgn="base" hangingPunct="0">
        <a:spcBef>
          <a:spcPct val="0"/>
        </a:spcBef>
        <a:spcAft>
          <a:spcPct val="0"/>
        </a:spcAft>
        <a:defRPr sz="4000" b="1">
          <a:solidFill>
            <a:srgbClr val="006666"/>
          </a:solidFill>
          <a:latin typeface="Arial" charset="0"/>
        </a:defRPr>
      </a:lvl2pPr>
      <a:lvl3pPr algn="ctr" rtl="0" eaLnBrk="0" fontAlgn="base" hangingPunct="0">
        <a:spcBef>
          <a:spcPct val="0"/>
        </a:spcBef>
        <a:spcAft>
          <a:spcPct val="0"/>
        </a:spcAft>
        <a:defRPr sz="4000" b="1">
          <a:solidFill>
            <a:srgbClr val="006666"/>
          </a:solidFill>
          <a:latin typeface="Arial" charset="0"/>
        </a:defRPr>
      </a:lvl3pPr>
      <a:lvl4pPr algn="ctr" rtl="0" eaLnBrk="0" fontAlgn="base" hangingPunct="0">
        <a:spcBef>
          <a:spcPct val="0"/>
        </a:spcBef>
        <a:spcAft>
          <a:spcPct val="0"/>
        </a:spcAft>
        <a:defRPr sz="4000" b="1">
          <a:solidFill>
            <a:srgbClr val="006666"/>
          </a:solidFill>
          <a:latin typeface="Arial" charset="0"/>
        </a:defRPr>
      </a:lvl4pPr>
      <a:lvl5pPr algn="ctr" rtl="0" eaLnBrk="0" fontAlgn="base" hangingPunct="0">
        <a:spcBef>
          <a:spcPct val="0"/>
        </a:spcBef>
        <a:spcAft>
          <a:spcPct val="0"/>
        </a:spcAft>
        <a:defRPr sz="4000" b="1">
          <a:solidFill>
            <a:srgbClr val="006666"/>
          </a:solidFill>
          <a:latin typeface="Arial" charset="0"/>
        </a:defRPr>
      </a:lvl5pPr>
      <a:lvl6pPr marL="457200" algn="ctr" rtl="0" fontAlgn="base">
        <a:spcBef>
          <a:spcPct val="0"/>
        </a:spcBef>
        <a:spcAft>
          <a:spcPct val="0"/>
        </a:spcAft>
        <a:defRPr sz="4000" b="1">
          <a:solidFill>
            <a:srgbClr val="006666"/>
          </a:solidFill>
          <a:latin typeface="Arial" charset="0"/>
        </a:defRPr>
      </a:lvl6pPr>
      <a:lvl7pPr marL="914400" algn="ctr" rtl="0" fontAlgn="base">
        <a:spcBef>
          <a:spcPct val="0"/>
        </a:spcBef>
        <a:spcAft>
          <a:spcPct val="0"/>
        </a:spcAft>
        <a:defRPr sz="4000" b="1">
          <a:solidFill>
            <a:srgbClr val="006666"/>
          </a:solidFill>
          <a:latin typeface="Arial" charset="0"/>
        </a:defRPr>
      </a:lvl7pPr>
      <a:lvl8pPr marL="1371600" algn="ctr" rtl="0" fontAlgn="base">
        <a:spcBef>
          <a:spcPct val="0"/>
        </a:spcBef>
        <a:spcAft>
          <a:spcPct val="0"/>
        </a:spcAft>
        <a:defRPr sz="4000" b="1">
          <a:solidFill>
            <a:srgbClr val="006666"/>
          </a:solidFill>
          <a:latin typeface="Arial" charset="0"/>
        </a:defRPr>
      </a:lvl8pPr>
      <a:lvl9pPr marL="1828800" algn="ctr" rtl="0" fontAlgn="base">
        <a:spcBef>
          <a:spcPct val="0"/>
        </a:spcBef>
        <a:spcAft>
          <a:spcPct val="0"/>
        </a:spcAft>
        <a:defRPr sz="4000" b="1">
          <a:solidFill>
            <a:srgbClr val="006666"/>
          </a:solidFill>
          <a:latin typeface="Arial" charset="0"/>
        </a:defRPr>
      </a:lvl9pPr>
    </p:titleStyle>
    <p:bodyStyle>
      <a:lvl1pPr marL="342900" indent="-342900" algn="l" rtl="0" eaLnBrk="0" fontAlgn="base" hangingPunct="0">
        <a:spcBef>
          <a:spcPct val="20000"/>
        </a:spcBef>
        <a:spcAft>
          <a:spcPct val="0"/>
        </a:spcAft>
        <a:buClr>
          <a:srgbClr val="008080"/>
        </a:buClr>
        <a:buFont typeface="Wingdings" pitchFamily="2" charset="2"/>
        <a:buChar char="Ø"/>
        <a:defRPr sz="3200">
          <a:solidFill>
            <a:schemeClr val="accent2"/>
          </a:solidFill>
          <a:latin typeface="+mn-lt"/>
          <a:ea typeface="+mn-ea"/>
          <a:cs typeface="+mn-cs"/>
        </a:defRPr>
      </a:lvl1pPr>
      <a:lvl2pPr marL="742950" indent="-285750" algn="l" rtl="0" eaLnBrk="0" fontAlgn="base" hangingPunct="0">
        <a:spcBef>
          <a:spcPct val="20000"/>
        </a:spcBef>
        <a:spcAft>
          <a:spcPct val="0"/>
        </a:spcAft>
        <a:buClr>
          <a:srgbClr val="008080"/>
        </a:buClr>
        <a:buFont typeface="Wingdings" pitchFamily="2" charset="2"/>
        <a:buChar char="§"/>
        <a:defRPr sz="2800">
          <a:solidFill>
            <a:schemeClr val="accent2"/>
          </a:solidFill>
          <a:latin typeface="+mn-lt"/>
        </a:defRPr>
      </a:lvl2pPr>
      <a:lvl3pPr marL="1143000" indent="-228600" algn="l" rtl="0" eaLnBrk="0" fontAlgn="base" hangingPunct="0">
        <a:spcBef>
          <a:spcPct val="20000"/>
        </a:spcBef>
        <a:spcAft>
          <a:spcPct val="0"/>
        </a:spcAft>
        <a:buClr>
          <a:srgbClr val="008080"/>
        </a:buClr>
        <a:buChar char="•"/>
        <a:defRPr sz="2400">
          <a:solidFill>
            <a:schemeClr val="accent2"/>
          </a:solidFill>
          <a:latin typeface="+mn-lt"/>
        </a:defRPr>
      </a:lvl3pPr>
      <a:lvl4pPr marL="1600200" indent="-228600" algn="l" rtl="0" eaLnBrk="0" fontAlgn="base" hangingPunct="0">
        <a:spcBef>
          <a:spcPct val="20000"/>
        </a:spcBef>
        <a:spcAft>
          <a:spcPct val="0"/>
        </a:spcAft>
        <a:buClr>
          <a:srgbClr val="008080"/>
        </a:buClr>
        <a:buChar char="–"/>
        <a:defRPr sz="2000">
          <a:solidFill>
            <a:schemeClr val="accent2"/>
          </a:solidFill>
          <a:latin typeface="+mn-lt"/>
        </a:defRPr>
      </a:lvl4pPr>
      <a:lvl5pPr marL="2057400" indent="-228600" algn="l" rtl="0" eaLnBrk="0" fontAlgn="base" hangingPunct="0">
        <a:spcBef>
          <a:spcPct val="20000"/>
        </a:spcBef>
        <a:spcAft>
          <a:spcPct val="0"/>
        </a:spcAft>
        <a:buClr>
          <a:srgbClr val="008080"/>
        </a:buClr>
        <a:buChar char="»"/>
        <a:defRPr sz="2000">
          <a:solidFill>
            <a:schemeClr val="accent2"/>
          </a:solidFill>
          <a:latin typeface="+mn-lt"/>
        </a:defRPr>
      </a:lvl5pPr>
      <a:lvl6pPr marL="2514600" indent="-228600" algn="l" rtl="0" fontAlgn="base">
        <a:spcBef>
          <a:spcPct val="20000"/>
        </a:spcBef>
        <a:spcAft>
          <a:spcPct val="0"/>
        </a:spcAft>
        <a:buClr>
          <a:srgbClr val="008080"/>
        </a:buClr>
        <a:buChar char="»"/>
        <a:defRPr sz="2000">
          <a:solidFill>
            <a:schemeClr val="accent2"/>
          </a:solidFill>
          <a:latin typeface="+mn-lt"/>
        </a:defRPr>
      </a:lvl6pPr>
      <a:lvl7pPr marL="2971800" indent="-228600" algn="l" rtl="0" fontAlgn="base">
        <a:spcBef>
          <a:spcPct val="20000"/>
        </a:spcBef>
        <a:spcAft>
          <a:spcPct val="0"/>
        </a:spcAft>
        <a:buClr>
          <a:srgbClr val="008080"/>
        </a:buClr>
        <a:buChar char="»"/>
        <a:defRPr sz="2000">
          <a:solidFill>
            <a:schemeClr val="accent2"/>
          </a:solidFill>
          <a:latin typeface="+mn-lt"/>
        </a:defRPr>
      </a:lvl7pPr>
      <a:lvl8pPr marL="3429000" indent="-228600" algn="l" rtl="0" fontAlgn="base">
        <a:spcBef>
          <a:spcPct val="20000"/>
        </a:spcBef>
        <a:spcAft>
          <a:spcPct val="0"/>
        </a:spcAft>
        <a:buClr>
          <a:srgbClr val="008080"/>
        </a:buClr>
        <a:buChar char="»"/>
        <a:defRPr sz="2000">
          <a:solidFill>
            <a:schemeClr val="accent2"/>
          </a:solidFill>
          <a:latin typeface="+mn-lt"/>
        </a:defRPr>
      </a:lvl8pPr>
      <a:lvl9pPr marL="3886200" indent="-228600" algn="l" rtl="0" fontAlgn="base">
        <a:spcBef>
          <a:spcPct val="20000"/>
        </a:spcBef>
        <a:spcAft>
          <a:spcPct val="0"/>
        </a:spcAft>
        <a:buClr>
          <a:srgbClr val="008080"/>
        </a:buClr>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4" Type="http://schemas.openxmlformats.org/officeDocument/2006/relationships/hyperlink" Target="http://www.indiana.edu/~bobweb/Handout/d3.ttct.htm" TargetMode="External"/><Relationship Id="rId4" Type="http://schemas.openxmlformats.org/officeDocument/2006/relationships/hyperlink" Target="http://www.pearsonassessments.com/HAIWEB/Cultures/en-us/Productdetail.htm?Pid=015-8981-502" TargetMode="External"/><Relationship Id="rId7" Type="http://schemas.openxmlformats.org/officeDocument/2006/relationships/hyperlink" Target="http://www.pearsonassessments.com/HAIWEB/Cultures/en-us/Productdetail.htm?Pid=OLSAT" TargetMode="External"/><Relationship Id="rId11" Type="http://schemas.openxmlformats.org/officeDocument/2006/relationships/hyperlink" Target="http://www.riversidepublishing.com/products/wjIIICognitive/details.html" TargetMode="External"/><Relationship Id="rId1" Type="http://schemas.openxmlformats.org/officeDocument/2006/relationships/slideLayout" Target="../slideLayouts/slideLayout4.xml"/><Relationship Id="rId6" Type="http://schemas.openxmlformats.org/officeDocument/2006/relationships/hyperlink" Target="http://www.pearsonassessments.com/HAIWEB/Cultures/en-us/Productdetail.htm?Pid=015-8706-005&amp;Mode=summary" TargetMode="External"/><Relationship Id="rId8" Type="http://schemas.openxmlformats.org/officeDocument/2006/relationships/hyperlink" Target="http://www.riversidepublishing.com/products/cogAt/index.html" TargetMode="External"/><Relationship Id="rId13" Type="http://schemas.openxmlformats.org/officeDocument/2006/relationships/hyperlink" Target="http://www.cps.nova.edu/~cpphelp/RSPM.html" TargetMode="External"/><Relationship Id="rId10" Type="http://schemas.openxmlformats.org/officeDocument/2006/relationships/hyperlink" Target="http://cty.jhu.edu/gifted/dcc/STEP.html" TargetMode="External"/><Relationship Id="rId5" Type="http://schemas.openxmlformats.org/officeDocument/2006/relationships/hyperlink" Target="http://www.pearsonassessments.com/haiweb/cultures/en-us/productdetail.htm?pid=015-8983-505" TargetMode="External"/><Relationship Id="rId12" Type="http://schemas.openxmlformats.org/officeDocument/2006/relationships/hyperlink" Target="http://www.psychcorp.co.uk/Education/Assessments/Achievement/GiftedRatingScales(GRS)/GiftedRatingScales(GRS).aspx" TargetMode="External"/><Relationship Id="rId2" Type="http://schemas.openxmlformats.org/officeDocument/2006/relationships/notesSlide" Target="../notesSlides/notesSlide18.xml"/><Relationship Id="rId9" Type="http://schemas.openxmlformats.org/officeDocument/2006/relationships/hyperlink" Target="http://cty.jhu.edu/gifted/dcc/SCAT.html" TargetMode="External"/><Relationship Id="rId3" Type="http://schemas.openxmlformats.org/officeDocument/2006/relationships/hyperlink" Target="http://www.pearsonassessments.com/HAIWEB/Cultures/en-us/Productdetail.htm?Pid=PAa32300" TargetMode="External"/></Relationships>
</file>

<file path=ppt/slides/_rels/slide19.xml.rels><?xml version="1.0" encoding="UTF-8" standalone="yes"?>
<Relationships xmlns="http://schemas.openxmlformats.org/package/2006/relationships"><Relationship Id="rId4" Type="http://schemas.openxmlformats.org/officeDocument/2006/relationships/hyperlink" Target="Chuska%20scale.pdf" TargetMode="External"/><Relationship Id="rId5" Type="http://schemas.openxmlformats.org/officeDocument/2006/relationships/hyperlink" Target="Silverman%20Gifted%20Chars%20Scale.pdf" TargetMode="External"/><Relationship Id="rId7" Type="http://schemas.openxmlformats.org/officeDocument/2006/relationships/hyperlink" Target="http://en.wikipedia.org/wiki/Gifted_Rating_Scales"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www.gifted.uconn.edu/3summers/pdf/rhrs.pdf" TargetMode="External"/><Relationship Id="rId6" Type="http://schemas.openxmlformats.org/officeDocument/2006/relationships/hyperlink" Target="http://books.google.com/books?id=vqlqyZ43dAoC&amp;pg=PA44&amp;lpg=PA44&amp;dq=Jim+DeLisle+and+teacher+input&amp;source=bl&amp;ots=rtonYV7DG-&amp;sig=QS3LRbua6JAObp2OYfYLQx4o1ug&amp;hl=en&amp;ei=AbagTYzpD8LZgAfar_TZBQ&amp;sa=X&amp;oi=book_result&amp;ct=result&amp;resnum=1&amp;ved=0CBUQ6AEwAA%23v=onepage&amp;q=Jim%20DeLisle%20and%20teacher%20input&amp;f=fals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4" Type="http://schemas.openxmlformats.org/officeDocument/2006/relationships/hyperlink" Target="http://www.pacode.com/secure/data/022/chapter16/s16.21.html" TargetMode="External"/><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www.pacode.com/secure/data/022/chapter16/s16.22.html" TargetMode="External"/></Relationships>
</file>

<file path=ppt/slides/_rels/slide22.xml.rels><?xml version="1.0" encoding="UTF-8" standalone="yes"?>
<Relationships xmlns="http://schemas.openxmlformats.org/package/2006/relationships"><Relationship Id="rId4" Type="http://schemas.openxmlformats.org/officeDocument/2006/relationships/hyperlink" Target="http://www.pearsonassessments.com/HAIWEB/Cultures/en-us/Productdetail.htm?Pid=015-8979-044" TargetMode="External"/><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www.riversidepublishing.com/products/sb5/" TargetMode="External"/><Relationship Id="rId5" Type="http://schemas.openxmlformats.org/officeDocument/2006/relationships/hyperlink" Target="http://www.cps.nova.edu/~cpphelp/RSPM.html"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3" Type="http://schemas.openxmlformats.org/officeDocument/2006/relationships/hyperlink" Target="http://www.austega.com/gifted/characteristics.ht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www.renlearn.com/se/" TargetMode="External"/><Relationship Id="rId4" Type="http://schemas.openxmlformats.org/officeDocument/2006/relationships/hyperlink" Target="http://www.letsgolearn.com/lglsite/educators/teachers/" TargetMode="External"/><Relationship Id="rId5" Type="http://schemas.openxmlformats.org/officeDocument/2006/relationships/hyperlink" Target="http://www.pearsonassessments.com/haiweb/cultures/en-us/productdetail.htm?pid=GRADE" TargetMode="External"/><Relationship Id="rId7" Type="http://schemas.openxmlformats.org/officeDocument/2006/relationships/hyperlink" Target="http://www.education.uiowa.edu/itp/itbs/" TargetMode="External"/><Relationship Id="rId1" Type="http://schemas.openxmlformats.org/officeDocument/2006/relationships/slideLayout" Target="../slideLayouts/slideLayout2.xml"/><Relationship Id="rId2" Type="http://schemas.openxmlformats.org/officeDocument/2006/relationships/hyperlink" Target="http://www.nwea.org/products-services/computer-based-adaptive-assessments/map" TargetMode="External"/><Relationship Id="rId9" Type="http://schemas.openxmlformats.org/officeDocument/2006/relationships/hyperlink" Target="http://www.pdesas.org/Assessment/Diagnostic" TargetMode="External"/><Relationship Id="rId3" Type="http://schemas.openxmlformats.org/officeDocument/2006/relationships/hyperlink" Target="http://www.letsgolearn.com/cgi-bin/shopper.cgi?search=action&amp;keywords=all&amp;template=PDGTemplates/dora.html" TargetMode="External"/><Relationship Id="rId6" Type="http://schemas.openxmlformats.org/officeDocument/2006/relationships/hyperlink" Target="http://www.pearsonassessments.com/HAIWEB/Cultures/en-us/Productdetail.htm?Pid=GMADE" TargetMode="External"/></Relationships>
</file>

<file path=ppt/slides/_rels/slide35.xml.rels><?xml version="1.0" encoding="UTF-8" standalone="yes"?>
<Relationships xmlns="http://schemas.openxmlformats.org/package/2006/relationships"><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District%20Projection%20to%20Advanced.jpg"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3"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4" Type="http://schemas.openxmlformats.org/officeDocument/2006/relationships/oleObject" Target="Macintosh%20HD:Users:cciu:Documents:Gifted%20Education:PAGE%202011%20Presentations:PLEP:PLEP%20REVIEW%20CHECKLIST.doc!OLE_LINK1" TargetMode="External"/><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3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3"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mailto:cheryle@cciu.org"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www.education.state.pa.us/portal/server.pt/community/Gifted_Education/739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Present Levels of Educational Performance</a:t>
            </a:r>
            <a:endParaRPr lang="en-US" dirty="0"/>
          </a:p>
        </p:txBody>
      </p:sp>
      <p:sp>
        <p:nvSpPr>
          <p:cNvPr id="3" name="Subtitle 2"/>
          <p:cNvSpPr>
            <a:spLocks noGrp="1"/>
          </p:cNvSpPr>
          <p:nvPr>
            <p:ph type="subTitle" idx="1"/>
          </p:nvPr>
        </p:nvSpPr>
        <p:spPr/>
        <p:txBody>
          <a:bodyPr/>
          <a:lstStyle/>
          <a:p>
            <a:r>
              <a:rPr lang="en-US" dirty="0" smtClean="0"/>
              <a:t>Countywide </a:t>
            </a:r>
            <a:r>
              <a:rPr lang="en-US" dirty="0" err="1" smtClean="0"/>
              <a:t>Inservice</a:t>
            </a:r>
            <a:endParaRPr lang="en-US" dirty="0" smtClean="0"/>
          </a:p>
          <a:p>
            <a:r>
              <a:rPr lang="en-US" dirty="0" smtClean="0"/>
              <a:t>November 8, 2011</a:t>
            </a:r>
            <a:endParaRPr lang="en-US" dirty="0"/>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371600" y="1752600"/>
            <a:ext cx="7772400" cy="1500187"/>
          </a:xfrm>
        </p:spPr>
        <p:txBody>
          <a:bodyPr/>
          <a:lstStyle/>
          <a:p>
            <a:pPr algn="ctr"/>
            <a:r>
              <a:rPr lang="en-US" sz="4800" dirty="0" smtClean="0"/>
              <a:t>The Identification Process</a:t>
            </a:r>
            <a:endParaRPr lang="en-US" sz="4800" dirty="0"/>
          </a:p>
        </p:txBody>
      </p:sp>
    </p:spTree>
  </p:cSld>
  <p:clrMapOvr>
    <a:masterClrMapping/>
  </p:clrMapOvr>
  <p:transition>
    <p:random/>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53"/>
          <p:cNvSpPr>
            <a:spLocks noChangeArrowheads="1"/>
          </p:cNvSpPr>
          <p:nvPr/>
        </p:nvSpPr>
        <p:spPr bwMode="auto">
          <a:xfrm>
            <a:off x="533400" y="1676400"/>
            <a:ext cx="8382000" cy="5029200"/>
          </a:xfrm>
          <a:prstGeom prst="rect">
            <a:avLst/>
          </a:prstGeom>
          <a:solidFill>
            <a:srgbClr val="FFFFFF"/>
          </a:solidFill>
          <a:ln w="9525">
            <a:noFill/>
            <a:round/>
            <a:headEnd/>
            <a:tailEnd/>
          </a:ln>
        </p:spPr>
        <p:txBody>
          <a:bodyPr/>
          <a:lstStyle/>
          <a:p>
            <a:endParaRPr lang="en-US">
              <a:latin typeface="Apple Chancery"/>
            </a:endParaRPr>
          </a:p>
        </p:txBody>
      </p:sp>
      <p:sp>
        <p:nvSpPr>
          <p:cNvPr id="12291" name="Rectangle 2"/>
          <p:cNvSpPr>
            <a:spLocks noChangeArrowheads="1"/>
          </p:cNvSpPr>
          <p:nvPr/>
        </p:nvSpPr>
        <p:spPr bwMode="auto">
          <a:xfrm>
            <a:off x="228600" y="304800"/>
            <a:ext cx="8915400" cy="914400"/>
          </a:xfrm>
          <a:prstGeom prst="rect">
            <a:avLst/>
          </a:prstGeom>
          <a:noFill/>
          <a:ln w="12700">
            <a:noFill/>
            <a:miter lim="800000"/>
            <a:headEnd/>
            <a:tailEnd/>
          </a:ln>
        </p:spPr>
        <p:txBody>
          <a:bodyPr lIns="90488" tIns="44450" rIns="90488" bIns="44450" anchor="b"/>
          <a:lstStyle/>
          <a:p>
            <a:pPr algn="ctr"/>
            <a:r>
              <a:rPr lang="en-US" sz="4000">
                <a:latin typeface="Times" pitchFamily="18" charset="0"/>
              </a:rPr>
              <a:t>Our System Prior to Change </a:t>
            </a:r>
            <a:endParaRPr lang="en-US">
              <a:latin typeface="Monotype Corsiva" pitchFamily="66" charset="0"/>
            </a:endParaRPr>
          </a:p>
        </p:txBody>
      </p:sp>
      <p:sp>
        <p:nvSpPr>
          <p:cNvPr id="12292" name="Line 3"/>
          <p:cNvSpPr>
            <a:spLocks noChangeShapeType="1"/>
          </p:cNvSpPr>
          <p:nvPr/>
        </p:nvSpPr>
        <p:spPr bwMode="auto">
          <a:xfrm>
            <a:off x="1231900" y="2147888"/>
            <a:ext cx="0" cy="4097337"/>
          </a:xfrm>
          <a:prstGeom prst="line">
            <a:avLst/>
          </a:prstGeom>
          <a:noFill/>
          <a:ln w="50800">
            <a:solidFill>
              <a:schemeClr val="tx1"/>
            </a:solidFill>
            <a:round/>
            <a:headEnd/>
            <a:tailEnd/>
          </a:ln>
        </p:spPr>
        <p:txBody>
          <a:bodyPr wrap="none" anchor="ctr"/>
          <a:lstStyle/>
          <a:p>
            <a:endParaRPr lang="en-US"/>
          </a:p>
        </p:txBody>
      </p:sp>
      <p:sp>
        <p:nvSpPr>
          <p:cNvPr id="12293" name="Line 4"/>
          <p:cNvSpPr>
            <a:spLocks noChangeShapeType="1"/>
          </p:cNvSpPr>
          <p:nvPr/>
        </p:nvSpPr>
        <p:spPr bwMode="auto">
          <a:xfrm>
            <a:off x="1236663" y="6270625"/>
            <a:ext cx="6426200" cy="0"/>
          </a:xfrm>
          <a:prstGeom prst="line">
            <a:avLst/>
          </a:prstGeom>
          <a:noFill/>
          <a:ln w="50800">
            <a:solidFill>
              <a:schemeClr val="tx1"/>
            </a:solidFill>
            <a:round/>
            <a:headEnd/>
            <a:tailEnd/>
          </a:ln>
        </p:spPr>
        <p:txBody>
          <a:bodyPr wrap="none" anchor="ctr"/>
          <a:lstStyle/>
          <a:p>
            <a:endParaRPr lang="en-US"/>
          </a:p>
        </p:txBody>
      </p:sp>
      <p:grpSp>
        <p:nvGrpSpPr>
          <p:cNvPr id="2" name="Group 5"/>
          <p:cNvGrpSpPr>
            <a:grpSpLocks/>
          </p:cNvGrpSpPr>
          <p:nvPr/>
        </p:nvGrpSpPr>
        <p:grpSpPr bwMode="auto">
          <a:xfrm>
            <a:off x="6056318" y="1774825"/>
            <a:ext cx="2852740" cy="1654175"/>
            <a:chOff x="3815" y="1118"/>
            <a:chExt cx="1797" cy="1042"/>
          </a:xfrm>
        </p:grpSpPr>
        <p:sp>
          <p:nvSpPr>
            <p:cNvPr id="12338" name="Rectangle 6"/>
            <p:cNvSpPr>
              <a:spLocks noChangeArrowheads="1"/>
            </p:cNvSpPr>
            <p:nvPr/>
          </p:nvSpPr>
          <p:spPr bwMode="auto">
            <a:xfrm>
              <a:off x="3815" y="1118"/>
              <a:ext cx="1797" cy="231"/>
            </a:xfrm>
            <a:prstGeom prst="rect">
              <a:avLst/>
            </a:prstGeom>
            <a:noFill/>
            <a:ln w="12700">
              <a:noFill/>
              <a:miter lim="800000"/>
              <a:headEnd/>
              <a:tailEnd/>
            </a:ln>
          </p:spPr>
          <p:txBody>
            <a:bodyPr wrap="none" lIns="90488" tIns="44450" rIns="90488" bIns="44450">
              <a:spAutoFit/>
            </a:bodyPr>
            <a:lstStyle/>
            <a:p>
              <a:r>
                <a:rPr lang="en-US" dirty="0">
                  <a:latin typeface="Book Antiqua" pitchFamily="18" charset="0"/>
                </a:rPr>
                <a:t>Special </a:t>
              </a:r>
              <a:r>
                <a:rPr lang="en-US" dirty="0" smtClean="0">
                  <a:latin typeface="Book Antiqua" pitchFamily="18" charset="0"/>
                </a:rPr>
                <a:t>/Gifted Education</a:t>
              </a:r>
              <a:endParaRPr lang="en-US" dirty="0">
                <a:latin typeface="Book Antiqua" pitchFamily="18" charset="0"/>
              </a:endParaRPr>
            </a:p>
          </p:txBody>
        </p:sp>
        <p:sp>
          <p:nvSpPr>
            <p:cNvPr id="12339" name="Oval 7"/>
            <p:cNvSpPr>
              <a:spLocks noChangeArrowheads="1"/>
            </p:cNvSpPr>
            <p:nvPr/>
          </p:nvSpPr>
          <p:spPr bwMode="auto">
            <a:xfrm>
              <a:off x="4272" y="1431"/>
              <a:ext cx="768" cy="729"/>
            </a:xfrm>
            <a:prstGeom prst="ellipse">
              <a:avLst/>
            </a:prstGeom>
            <a:noFill/>
            <a:ln w="50800">
              <a:solidFill>
                <a:schemeClr val="tx1"/>
              </a:solidFill>
              <a:round/>
              <a:headEnd/>
              <a:tailEnd/>
            </a:ln>
          </p:spPr>
          <p:txBody>
            <a:bodyPr wrap="none" anchor="ctr"/>
            <a:lstStyle/>
            <a:p>
              <a:endParaRPr lang="en-US">
                <a:latin typeface="Apple Chancery"/>
              </a:endParaRPr>
            </a:p>
          </p:txBody>
        </p:sp>
        <p:sp>
          <p:nvSpPr>
            <p:cNvPr id="12340" name="Freeform 8"/>
            <p:cNvSpPr>
              <a:spLocks/>
            </p:cNvSpPr>
            <p:nvPr/>
          </p:nvSpPr>
          <p:spPr bwMode="auto">
            <a:xfrm>
              <a:off x="4554" y="1834"/>
              <a:ext cx="175" cy="203"/>
            </a:xfrm>
            <a:custGeom>
              <a:avLst/>
              <a:gdLst>
                <a:gd name="T0" fmla="*/ 70 w 175"/>
                <a:gd name="T1" fmla="*/ 29 h 203"/>
                <a:gd name="T2" fmla="*/ 65 w 175"/>
                <a:gd name="T3" fmla="*/ 24 h 203"/>
                <a:gd name="T4" fmla="*/ 63 w 175"/>
                <a:gd name="T5" fmla="*/ 18 h 203"/>
                <a:gd name="T6" fmla="*/ 63 w 175"/>
                <a:gd name="T7" fmla="*/ 11 h 203"/>
                <a:gd name="T8" fmla="*/ 67 w 175"/>
                <a:gd name="T9" fmla="*/ 6 h 203"/>
                <a:gd name="T10" fmla="*/ 77 w 175"/>
                <a:gd name="T11" fmla="*/ 2 h 203"/>
                <a:gd name="T12" fmla="*/ 86 w 175"/>
                <a:gd name="T13" fmla="*/ 0 h 203"/>
                <a:gd name="T14" fmla="*/ 97 w 175"/>
                <a:gd name="T15" fmla="*/ 2 h 203"/>
                <a:gd name="T16" fmla="*/ 104 w 175"/>
                <a:gd name="T17" fmla="*/ 6 h 203"/>
                <a:gd name="T18" fmla="*/ 109 w 175"/>
                <a:gd name="T19" fmla="*/ 11 h 203"/>
                <a:gd name="T20" fmla="*/ 111 w 175"/>
                <a:gd name="T21" fmla="*/ 18 h 203"/>
                <a:gd name="T22" fmla="*/ 109 w 175"/>
                <a:gd name="T23" fmla="*/ 24 h 203"/>
                <a:gd name="T24" fmla="*/ 102 w 175"/>
                <a:gd name="T25" fmla="*/ 29 h 203"/>
                <a:gd name="T26" fmla="*/ 102 w 175"/>
                <a:gd name="T27" fmla="*/ 35 h 203"/>
                <a:gd name="T28" fmla="*/ 128 w 175"/>
                <a:gd name="T29" fmla="*/ 44 h 203"/>
                <a:gd name="T30" fmla="*/ 142 w 175"/>
                <a:gd name="T31" fmla="*/ 65 h 203"/>
                <a:gd name="T32" fmla="*/ 155 w 175"/>
                <a:gd name="T33" fmla="*/ 87 h 203"/>
                <a:gd name="T34" fmla="*/ 174 w 175"/>
                <a:gd name="T35" fmla="*/ 102 h 203"/>
                <a:gd name="T36" fmla="*/ 174 w 175"/>
                <a:gd name="T37" fmla="*/ 109 h 203"/>
                <a:gd name="T38" fmla="*/ 172 w 175"/>
                <a:gd name="T39" fmla="*/ 115 h 203"/>
                <a:gd name="T40" fmla="*/ 165 w 175"/>
                <a:gd name="T41" fmla="*/ 120 h 203"/>
                <a:gd name="T42" fmla="*/ 158 w 175"/>
                <a:gd name="T43" fmla="*/ 118 h 203"/>
                <a:gd name="T44" fmla="*/ 151 w 175"/>
                <a:gd name="T45" fmla="*/ 112 h 203"/>
                <a:gd name="T46" fmla="*/ 148 w 175"/>
                <a:gd name="T47" fmla="*/ 105 h 203"/>
                <a:gd name="T48" fmla="*/ 148 w 175"/>
                <a:gd name="T49" fmla="*/ 96 h 203"/>
                <a:gd name="T50" fmla="*/ 130 w 175"/>
                <a:gd name="T51" fmla="*/ 76 h 203"/>
                <a:gd name="T52" fmla="*/ 111 w 175"/>
                <a:gd name="T53" fmla="*/ 106 h 203"/>
                <a:gd name="T54" fmla="*/ 130 w 175"/>
                <a:gd name="T55" fmla="*/ 166 h 203"/>
                <a:gd name="T56" fmla="*/ 139 w 175"/>
                <a:gd name="T57" fmla="*/ 187 h 203"/>
                <a:gd name="T58" fmla="*/ 155 w 175"/>
                <a:gd name="T59" fmla="*/ 190 h 203"/>
                <a:gd name="T60" fmla="*/ 165 w 175"/>
                <a:gd name="T61" fmla="*/ 196 h 203"/>
                <a:gd name="T62" fmla="*/ 109 w 175"/>
                <a:gd name="T63" fmla="*/ 200 h 203"/>
                <a:gd name="T64" fmla="*/ 81 w 175"/>
                <a:gd name="T65" fmla="*/ 166 h 203"/>
                <a:gd name="T66" fmla="*/ 9 w 175"/>
                <a:gd name="T67" fmla="*/ 199 h 203"/>
                <a:gd name="T68" fmla="*/ 16 w 175"/>
                <a:gd name="T69" fmla="*/ 191 h 203"/>
                <a:gd name="T70" fmla="*/ 30 w 175"/>
                <a:gd name="T71" fmla="*/ 187 h 203"/>
                <a:gd name="T72" fmla="*/ 46 w 175"/>
                <a:gd name="T73" fmla="*/ 166 h 203"/>
                <a:gd name="T74" fmla="*/ 63 w 175"/>
                <a:gd name="T75" fmla="*/ 106 h 203"/>
                <a:gd name="T76" fmla="*/ 49 w 175"/>
                <a:gd name="T77" fmla="*/ 71 h 203"/>
                <a:gd name="T78" fmla="*/ 35 w 175"/>
                <a:gd name="T79" fmla="*/ 87 h 203"/>
                <a:gd name="T80" fmla="*/ 26 w 175"/>
                <a:gd name="T81" fmla="*/ 99 h 203"/>
                <a:gd name="T82" fmla="*/ 23 w 175"/>
                <a:gd name="T83" fmla="*/ 109 h 203"/>
                <a:gd name="T84" fmla="*/ 19 w 175"/>
                <a:gd name="T85" fmla="*/ 117 h 203"/>
                <a:gd name="T86" fmla="*/ 12 w 175"/>
                <a:gd name="T87" fmla="*/ 120 h 203"/>
                <a:gd name="T88" fmla="*/ 5 w 175"/>
                <a:gd name="T89" fmla="*/ 117 h 203"/>
                <a:gd name="T90" fmla="*/ 0 w 175"/>
                <a:gd name="T91" fmla="*/ 112 h 203"/>
                <a:gd name="T92" fmla="*/ 0 w 175"/>
                <a:gd name="T93" fmla="*/ 103 h 203"/>
                <a:gd name="T94" fmla="*/ 7 w 175"/>
                <a:gd name="T95" fmla="*/ 97 h 203"/>
                <a:gd name="T96" fmla="*/ 26 w 175"/>
                <a:gd name="T97" fmla="*/ 79 h 203"/>
                <a:gd name="T98" fmla="*/ 35 w 175"/>
                <a:gd name="T99" fmla="*/ 58 h 203"/>
                <a:gd name="T100" fmla="*/ 56 w 175"/>
                <a:gd name="T101" fmla="*/ 41 h 203"/>
                <a:gd name="T102" fmla="*/ 77 w 175"/>
                <a:gd name="T103" fmla="*/ 30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5"/>
                <a:gd name="T157" fmla="*/ 0 h 203"/>
                <a:gd name="T158" fmla="*/ 175 w 175"/>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5" h="203">
                  <a:moveTo>
                    <a:pt x="77" y="30"/>
                  </a:moveTo>
                  <a:lnTo>
                    <a:pt x="72" y="30"/>
                  </a:lnTo>
                  <a:lnTo>
                    <a:pt x="70" y="29"/>
                  </a:lnTo>
                  <a:lnTo>
                    <a:pt x="67" y="27"/>
                  </a:lnTo>
                  <a:lnTo>
                    <a:pt x="65" y="26"/>
                  </a:lnTo>
                  <a:lnTo>
                    <a:pt x="65" y="24"/>
                  </a:lnTo>
                  <a:lnTo>
                    <a:pt x="63" y="23"/>
                  </a:lnTo>
                  <a:lnTo>
                    <a:pt x="63" y="21"/>
                  </a:lnTo>
                  <a:lnTo>
                    <a:pt x="63" y="18"/>
                  </a:lnTo>
                  <a:lnTo>
                    <a:pt x="60" y="17"/>
                  </a:lnTo>
                  <a:lnTo>
                    <a:pt x="63" y="14"/>
                  </a:lnTo>
                  <a:lnTo>
                    <a:pt x="63" y="11"/>
                  </a:lnTo>
                  <a:lnTo>
                    <a:pt x="65" y="9"/>
                  </a:lnTo>
                  <a:lnTo>
                    <a:pt x="65" y="8"/>
                  </a:lnTo>
                  <a:lnTo>
                    <a:pt x="67" y="6"/>
                  </a:lnTo>
                  <a:lnTo>
                    <a:pt x="70" y="5"/>
                  </a:lnTo>
                  <a:lnTo>
                    <a:pt x="74" y="3"/>
                  </a:lnTo>
                  <a:lnTo>
                    <a:pt x="77" y="2"/>
                  </a:lnTo>
                  <a:lnTo>
                    <a:pt x="79" y="2"/>
                  </a:lnTo>
                  <a:lnTo>
                    <a:pt x="84" y="0"/>
                  </a:lnTo>
                  <a:lnTo>
                    <a:pt x="86" y="0"/>
                  </a:lnTo>
                  <a:lnTo>
                    <a:pt x="90" y="0"/>
                  </a:lnTo>
                  <a:lnTo>
                    <a:pt x="93" y="2"/>
                  </a:lnTo>
                  <a:lnTo>
                    <a:pt x="97" y="2"/>
                  </a:lnTo>
                  <a:lnTo>
                    <a:pt x="100" y="3"/>
                  </a:lnTo>
                  <a:lnTo>
                    <a:pt x="102" y="5"/>
                  </a:lnTo>
                  <a:lnTo>
                    <a:pt x="104" y="6"/>
                  </a:lnTo>
                  <a:lnTo>
                    <a:pt x="107" y="8"/>
                  </a:lnTo>
                  <a:lnTo>
                    <a:pt x="109" y="9"/>
                  </a:lnTo>
                  <a:lnTo>
                    <a:pt x="109" y="11"/>
                  </a:lnTo>
                  <a:lnTo>
                    <a:pt x="111" y="14"/>
                  </a:lnTo>
                  <a:lnTo>
                    <a:pt x="111" y="15"/>
                  </a:lnTo>
                  <a:lnTo>
                    <a:pt x="111" y="18"/>
                  </a:lnTo>
                  <a:lnTo>
                    <a:pt x="109" y="21"/>
                  </a:lnTo>
                  <a:lnTo>
                    <a:pt x="109" y="23"/>
                  </a:lnTo>
                  <a:lnTo>
                    <a:pt x="109" y="24"/>
                  </a:lnTo>
                  <a:lnTo>
                    <a:pt x="107" y="26"/>
                  </a:lnTo>
                  <a:lnTo>
                    <a:pt x="104" y="27"/>
                  </a:lnTo>
                  <a:lnTo>
                    <a:pt x="102" y="29"/>
                  </a:lnTo>
                  <a:lnTo>
                    <a:pt x="100" y="30"/>
                  </a:lnTo>
                  <a:lnTo>
                    <a:pt x="97" y="30"/>
                  </a:lnTo>
                  <a:lnTo>
                    <a:pt x="102" y="35"/>
                  </a:lnTo>
                  <a:lnTo>
                    <a:pt x="107" y="38"/>
                  </a:lnTo>
                  <a:lnTo>
                    <a:pt x="118" y="41"/>
                  </a:lnTo>
                  <a:lnTo>
                    <a:pt x="128" y="44"/>
                  </a:lnTo>
                  <a:lnTo>
                    <a:pt x="132" y="49"/>
                  </a:lnTo>
                  <a:lnTo>
                    <a:pt x="137" y="58"/>
                  </a:lnTo>
                  <a:lnTo>
                    <a:pt x="142" y="65"/>
                  </a:lnTo>
                  <a:lnTo>
                    <a:pt x="146" y="74"/>
                  </a:lnTo>
                  <a:lnTo>
                    <a:pt x="148" y="79"/>
                  </a:lnTo>
                  <a:lnTo>
                    <a:pt x="155" y="87"/>
                  </a:lnTo>
                  <a:lnTo>
                    <a:pt x="162" y="94"/>
                  </a:lnTo>
                  <a:lnTo>
                    <a:pt x="172" y="99"/>
                  </a:lnTo>
                  <a:lnTo>
                    <a:pt x="174" y="102"/>
                  </a:lnTo>
                  <a:lnTo>
                    <a:pt x="174" y="103"/>
                  </a:lnTo>
                  <a:lnTo>
                    <a:pt x="174" y="106"/>
                  </a:lnTo>
                  <a:lnTo>
                    <a:pt x="174" y="109"/>
                  </a:lnTo>
                  <a:lnTo>
                    <a:pt x="174" y="111"/>
                  </a:lnTo>
                  <a:lnTo>
                    <a:pt x="172" y="114"/>
                  </a:lnTo>
                  <a:lnTo>
                    <a:pt x="172" y="115"/>
                  </a:lnTo>
                  <a:lnTo>
                    <a:pt x="169" y="117"/>
                  </a:lnTo>
                  <a:lnTo>
                    <a:pt x="167" y="118"/>
                  </a:lnTo>
                  <a:lnTo>
                    <a:pt x="165" y="120"/>
                  </a:lnTo>
                  <a:lnTo>
                    <a:pt x="162" y="120"/>
                  </a:lnTo>
                  <a:lnTo>
                    <a:pt x="160" y="120"/>
                  </a:lnTo>
                  <a:lnTo>
                    <a:pt x="158" y="118"/>
                  </a:lnTo>
                  <a:lnTo>
                    <a:pt x="155" y="117"/>
                  </a:lnTo>
                  <a:lnTo>
                    <a:pt x="153" y="114"/>
                  </a:lnTo>
                  <a:lnTo>
                    <a:pt x="151" y="112"/>
                  </a:lnTo>
                  <a:lnTo>
                    <a:pt x="151" y="109"/>
                  </a:lnTo>
                  <a:lnTo>
                    <a:pt x="148" y="108"/>
                  </a:lnTo>
                  <a:lnTo>
                    <a:pt x="148" y="105"/>
                  </a:lnTo>
                  <a:lnTo>
                    <a:pt x="148" y="102"/>
                  </a:lnTo>
                  <a:lnTo>
                    <a:pt x="148" y="99"/>
                  </a:lnTo>
                  <a:lnTo>
                    <a:pt x="148" y="96"/>
                  </a:lnTo>
                  <a:lnTo>
                    <a:pt x="148" y="94"/>
                  </a:lnTo>
                  <a:lnTo>
                    <a:pt x="137" y="84"/>
                  </a:lnTo>
                  <a:lnTo>
                    <a:pt x="130" y="76"/>
                  </a:lnTo>
                  <a:lnTo>
                    <a:pt x="123" y="71"/>
                  </a:lnTo>
                  <a:lnTo>
                    <a:pt x="116" y="91"/>
                  </a:lnTo>
                  <a:lnTo>
                    <a:pt x="111" y="106"/>
                  </a:lnTo>
                  <a:lnTo>
                    <a:pt x="118" y="128"/>
                  </a:lnTo>
                  <a:lnTo>
                    <a:pt x="123" y="141"/>
                  </a:lnTo>
                  <a:lnTo>
                    <a:pt x="130" y="166"/>
                  </a:lnTo>
                  <a:lnTo>
                    <a:pt x="135" y="185"/>
                  </a:lnTo>
                  <a:lnTo>
                    <a:pt x="137" y="187"/>
                  </a:lnTo>
                  <a:lnTo>
                    <a:pt x="139" y="187"/>
                  </a:lnTo>
                  <a:lnTo>
                    <a:pt x="146" y="187"/>
                  </a:lnTo>
                  <a:lnTo>
                    <a:pt x="151" y="188"/>
                  </a:lnTo>
                  <a:lnTo>
                    <a:pt x="155" y="190"/>
                  </a:lnTo>
                  <a:lnTo>
                    <a:pt x="158" y="191"/>
                  </a:lnTo>
                  <a:lnTo>
                    <a:pt x="162" y="194"/>
                  </a:lnTo>
                  <a:lnTo>
                    <a:pt x="165" y="196"/>
                  </a:lnTo>
                  <a:lnTo>
                    <a:pt x="165" y="199"/>
                  </a:lnTo>
                  <a:lnTo>
                    <a:pt x="167" y="200"/>
                  </a:lnTo>
                  <a:lnTo>
                    <a:pt x="109" y="200"/>
                  </a:lnTo>
                  <a:lnTo>
                    <a:pt x="95" y="166"/>
                  </a:lnTo>
                  <a:lnTo>
                    <a:pt x="88" y="149"/>
                  </a:lnTo>
                  <a:lnTo>
                    <a:pt x="81" y="166"/>
                  </a:lnTo>
                  <a:lnTo>
                    <a:pt x="65" y="202"/>
                  </a:lnTo>
                  <a:lnTo>
                    <a:pt x="7" y="202"/>
                  </a:lnTo>
                  <a:lnTo>
                    <a:pt x="9" y="199"/>
                  </a:lnTo>
                  <a:lnTo>
                    <a:pt x="9" y="196"/>
                  </a:lnTo>
                  <a:lnTo>
                    <a:pt x="12" y="194"/>
                  </a:lnTo>
                  <a:lnTo>
                    <a:pt x="16" y="191"/>
                  </a:lnTo>
                  <a:lnTo>
                    <a:pt x="21" y="190"/>
                  </a:lnTo>
                  <a:lnTo>
                    <a:pt x="26" y="188"/>
                  </a:lnTo>
                  <a:lnTo>
                    <a:pt x="30" y="187"/>
                  </a:lnTo>
                  <a:lnTo>
                    <a:pt x="37" y="187"/>
                  </a:lnTo>
                  <a:lnTo>
                    <a:pt x="39" y="184"/>
                  </a:lnTo>
                  <a:lnTo>
                    <a:pt x="46" y="166"/>
                  </a:lnTo>
                  <a:lnTo>
                    <a:pt x="53" y="141"/>
                  </a:lnTo>
                  <a:lnTo>
                    <a:pt x="56" y="128"/>
                  </a:lnTo>
                  <a:lnTo>
                    <a:pt x="63" y="106"/>
                  </a:lnTo>
                  <a:lnTo>
                    <a:pt x="58" y="91"/>
                  </a:lnTo>
                  <a:lnTo>
                    <a:pt x="51" y="71"/>
                  </a:lnTo>
                  <a:lnTo>
                    <a:pt x="49" y="71"/>
                  </a:lnTo>
                  <a:lnTo>
                    <a:pt x="46" y="74"/>
                  </a:lnTo>
                  <a:lnTo>
                    <a:pt x="39" y="80"/>
                  </a:lnTo>
                  <a:lnTo>
                    <a:pt x="35" y="87"/>
                  </a:lnTo>
                  <a:lnTo>
                    <a:pt x="26" y="94"/>
                  </a:lnTo>
                  <a:lnTo>
                    <a:pt x="26" y="97"/>
                  </a:lnTo>
                  <a:lnTo>
                    <a:pt x="26" y="99"/>
                  </a:lnTo>
                  <a:lnTo>
                    <a:pt x="26" y="102"/>
                  </a:lnTo>
                  <a:lnTo>
                    <a:pt x="26" y="105"/>
                  </a:lnTo>
                  <a:lnTo>
                    <a:pt x="23" y="109"/>
                  </a:lnTo>
                  <a:lnTo>
                    <a:pt x="21" y="114"/>
                  </a:lnTo>
                  <a:lnTo>
                    <a:pt x="21" y="115"/>
                  </a:lnTo>
                  <a:lnTo>
                    <a:pt x="19" y="117"/>
                  </a:lnTo>
                  <a:lnTo>
                    <a:pt x="16" y="118"/>
                  </a:lnTo>
                  <a:lnTo>
                    <a:pt x="14" y="118"/>
                  </a:lnTo>
                  <a:lnTo>
                    <a:pt x="12" y="120"/>
                  </a:lnTo>
                  <a:lnTo>
                    <a:pt x="9" y="120"/>
                  </a:lnTo>
                  <a:lnTo>
                    <a:pt x="7" y="118"/>
                  </a:lnTo>
                  <a:lnTo>
                    <a:pt x="5" y="117"/>
                  </a:lnTo>
                  <a:lnTo>
                    <a:pt x="2" y="115"/>
                  </a:lnTo>
                  <a:lnTo>
                    <a:pt x="2" y="114"/>
                  </a:lnTo>
                  <a:lnTo>
                    <a:pt x="0" y="112"/>
                  </a:lnTo>
                  <a:lnTo>
                    <a:pt x="0" y="109"/>
                  </a:lnTo>
                  <a:lnTo>
                    <a:pt x="0" y="106"/>
                  </a:lnTo>
                  <a:lnTo>
                    <a:pt x="0" y="103"/>
                  </a:lnTo>
                  <a:lnTo>
                    <a:pt x="0" y="100"/>
                  </a:lnTo>
                  <a:lnTo>
                    <a:pt x="2" y="99"/>
                  </a:lnTo>
                  <a:lnTo>
                    <a:pt x="7" y="97"/>
                  </a:lnTo>
                  <a:lnTo>
                    <a:pt x="12" y="94"/>
                  </a:lnTo>
                  <a:lnTo>
                    <a:pt x="16" y="88"/>
                  </a:lnTo>
                  <a:lnTo>
                    <a:pt x="26" y="79"/>
                  </a:lnTo>
                  <a:lnTo>
                    <a:pt x="28" y="74"/>
                  </a:lnTo>
                  <a:lnTo>
                    <a:pt x="32" y="65"/>
                  </a:lnTo>
                  <a:lnTo>
                    <a:pt x="35" y="58"/>
                  </a:lnTo>
                  <a:lnTo>
                    <a:pt x="42" y="49"/>
                  </a:lnTo>
                  <a:lnTo>
                    <a:pt x="46" y="44"/>
                  </a:lnTo>
                  <a:lnTo>
                    <a:pt x="56" y="41"/>
                  </a:lnTo>
                  <a:lnTo>
                    <a:pt x="67" y="38"/>
                  </a:lnTo>
                  <a:lnTo>
                    <a:pt x="72" y="35"/>
                  </a:lnTo>
                  <a:lnTo>
                    <a:pt x="77" y="30"/>
                  </a:lnTo>
                </a:path>
              </a:pathLst>
            </a:custGeom>
            <a:solidFill>
              <a:srgbClr val="FFFF00"/>
            </a:solidFill>
            <a:ln w="12700" cap="rnd">
              <a:noFill/>
              <a:round/>
              <a:headEnd/>
              <a:tailEnd/>
            </a:ln>
          </p:spPr>
          <p:txBody>
            <a:bodyPr/>
            <a:lstStyle/>
            <a:p>
              <a:endParaRPr lang="en-US"/>
            </a:p>
          </p:txBody>
        </p:sp>
        <p:sp>
          <p:nvSpPr>
            <p:cNvPr id="12341" name="Freeform 9"/>
            <p:cNvSpPr>
              <a:spLocks/>
            </p:cNvSpPr>
            <p:nvPr/>
          </p:nvSpPr>
          <p:spPr bwMode="auto">
            <a:xfrm>
              <a:off x="4691" y="1623"/>
              <a:ext cx="175" cy="203"/>
            </a:xfrm>
            <a:custGeom>
              <a:avLst/>
              <a:gdLst>
                <a:gd name="T0" fmla="*/ 70 w 175"/>
                <a:gd name="T1" fmla="*/ 29 h 203"/>
                <a:gd name="T2" fmla="*/ 65 w 175"/>
                <a:gd name="T3" fmla="*/ 24 h 203"/>
                <a:gd name="T4" fmla="*/ 63 w 175"/>
                <a:gd name="T5" fmla="*/ 18 h 203"/>
                <a:gd name="T6" fmla="*/ 63 w 175"/>
                <a:gd name="T7" fmla="*/ 11 h 203"/>
                <a:gd name="T8" fmla="*/ 67 w 175"/>
                <a:gd name="T9" fmla="*/ 6 h 203"/>
                <a:gd name="T10" fmla="*/ 77 w 175"/>
                <a:gd name="T11" fmla="*/ 2 h 203"/>
                <a:gd name="T12" fmla="*/ 86 w 175"/>
                <a:gd name="T13" fmla="*/ 0 h 203"/>
                <a:gd name="T14" fmla="*/ 97 w 175"/>
                <a:gd name="T15" fmla="*/ 2 h 203"/>
                <a:gd name="T16" fmla="*/ 104 w 175"/>
                <a:gd name="T17" fmla="*/ 6 h 203"/>
                <a:gd name="T18" fmla="*/ 109 w 175"/>
                <a:gd name="T19" fmla="*/ 11 h 203"/>
                <a:gd name="T20" fmla="*/ 111 w 175"/>
                <a:gd name="T21" fmla="*/ 18 h 203"/>
                <a:gd name="T22" fmla="*/ 109 w 175"/>
                <a:gd name="T23" fmla="*/ 24 h 203"/>
                <a:gd name="T24" fmla="*/ 102 w 175"/>
                <a:gd name="T25" fmla="*/ 29 h 203"/>
                <a:gd name="T26" fmla="*/ 102 w 175"/>
                <a:gd name="T27" fmla="*/ 35 h 203"/>
                <a:gd name="T28" fmla="*/ 128 w 175"/>
                <a:gd name="T29" fmla="*/ 44 h 203"/>
                <a:gd name="T30" fmla="*/ 142 w 175"/>
                <a:gd name="T31" fmla="*/ 65 h 203"/>
                <a:gd name="T32" fmla="*/ 155 w 175"/>
                <a:gd name="T33" fmla="*/ 87 h 203"/>
                <a:gd name="T34" fmla="*/ 174 w 175"/>
                <a:gd name="T35" fmla="*/ 102 h 203"/>
                <a:gd name="T36" fmla="*/ 174 w 175"/>
                <a:gd name="T37" fmla="*/ 109 h 203"/>
                <a:gd name="T38" fmla="*/ 172 w 175"/>
                <a:gd name="T39" fmla="*/ 115 h 203"/>
                <a:gd name="T40" fmla="*/ 165 w 175"/>
                <a:gd name="T41" fmla="*/ 120 h 203"/>
                <a:gd name="T42" fmla="*/ 158 w 175"/>
                <a:gd name="T43" fmla="*/ 118 h 203"/>
                <a:gd name="T44" fmla="*/ 151 w 175"/>
                <a:gd name="T45" fmla="*/ 112 h 203"/>
                <a:gd name="T46" fmla="*/ 148 w 175"/>
                <a:gd name="T47" fmla="*/ 105 h 203"/>
                <a:gd name="T48" fmla="*/ 148 w 175"/>
                <a:gd name="T49" fmla="*/ 96 h 203"/>
                <a:gd name="T50" fmla="*/ 130 w 175"/>
                <a:gd name="T51" fmla="*/ 76 h 203"/>
                <a:gd name="T52" fmla="*/ 111 w 175"/>
                <a:gd name="T53" fmla="*/ 106 h 203"/>
                <a:gd name="T54" fmla="*/ 130 w 175"/>
                <a:gd name="T55" fmla="*/ 166 h 203"/>
                <a:gd name="T56" fmla="*/ 139 w 175"/>
                <a:gd name="T57" fmla="*/ 187 h 203"/>
                <a:gd name="T58" fmla="*/ 155 w 175"/>
                <a:gd name="T59" fmla="*/ 190 h 203"/>
                <a:gd name="T60" fmla="*/ 165 w 175"/>
                <a:gd name="T61" fmla="*/ 196 h 203"/>
                <a:gd name="T62" fmla="*/ 109 w 175"/>
                <a:gd name="T63" fmla="*/ 200 h 203"/>
                <a:gd name="T64" fmla="*/ 81 w 175"/>
                <a:gd name="T65" fmla="*/ 166 h 203"/>
                <a:gd name="T66" fmla="*/ 9 w 175"/>
                <a:gd name="T67" fmla="*/ 199 h 203"/>
                <a:gd name="T68" fmla="*/ 16 w 175"/>
                <a:gd name="T69" fmla="*/ 191 h 203"/>
                <a:gd name="T70" fmla="*/ 30 w 175"/>
                <a:gd name="T71" fmla="*/ 187 h 203"/>
                <a:gd name="T72" fmla="*/ 46 w 175"/>
                <a:gd name="T73" fmla="*/ 166 h 203"/>
                <a:gd name="T74" fmla="*/ 63 w 175"/>
                <a:gd name="T75" fmla="*/ 106 h 203"/>
                <a:gd name="T76" fmla="*/ 49 w 175"/>
                <a:gd name="T77" fmla="*/ 71 h 203"/>
                <a:gd name="T78" fmla="*/ 35 w 175"/>
                <a:gd name="T79" fmla="*/ 87 h 203"/>
                <a:gd name="T80" fmla="*/ 26 w 175"/>
                <a:gd name="T81" fmla="*/ 99 h 203"/>
                <a:gd name="T82" fmla="*/ 23 w 175"/>
                <a:gd name="T83" fmla="*/ 109 h 203"/>
                <a:gd name="T84" fmla="*/ 19 w 175"/>
                <a:gd name="T85" fmla="*/ 117 h 203"/>
                <a:gd name="T86" fmla="*/ 12 w 175"/>
                <a:gd name="T87" fmla="*/ 120 h 203"/>
                <a:gd name="T88" fmla="*/ 5 w 175"/>
                <a:gd name="T89" fmla="*/ 117 h 203"/>
                <a:gd name="T90" fmla="*/ 0 w 175"/>
                <a:gd name="T91" fmla="*/ 112 h 203"/>
                <a:gd name="T92" fmla="*/ 0 w 175"/>
                <a:gd name="T93" fmla="*/ 103 h 203"/>
                <a:gd name="T94" fmla="*/ 7 w 175"/>
                <a:gd name="T95" fmla="*/ 97 h 203"/>
                <a:gd name="T96" fmla="*/ 26 w 175"/>
                <a:gd name="T97" fmla="*/ 79 h 203"/>
                <a:gd name="T98" fmla="*/ 35 w 175"/>
                <a:gd name="T99" fmla="*/ 58 h 203"/>
                <a:gd name="T100" fmla="*/ 56 w 175"/>
                <a:gd name="T101" fmla="*/ 41 h 203"/>
                <a:gd name="T102" fmla="*/ 77 w 175"/>
                <a:gd name="T103" fmla="*/ 30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5"/>
                <a:gd name="T157" fmla="*/ 0 h 203"/>
                <a:gd name="T158" fmla="*/ 175 w 175"/>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5" h="203">
                  <a:moveTo>
                    <a:pt x="77" y="30"/>
                  </a:moveTo>
                  <a:lnTo>
                    <a:pt x="72" y="30"/>
                  </a:lnTo>
                  <a:lnTo>
                    <a:pt x="70" y="29"/>
                  </a:lnTo>
                  <a:lnTo>
                    <a:pt x="67" y="27"/>
                  </a:lnTo>
                  <a:lnTo>
                    <a:pt x="65" y="26"/>
                  </a:lnTo>
                  <a:lnTo>
                    <a:pt x="65" y="24"/>
                  </a:lnTo>
                  <a:lnTo>
                    <a:pt x="63" y="23"/>
                  </a:lnTo>
                  <a:lnTo>
                    <a:pt x="63" y="21"/>
                  </a:lnTo>
                  <a:lnTo>
                    <a:pt x="63" y="18"/>
                  </a:lnTo>
                  <a:lnTo>
                    <a:pt x="60" y="17"/>
                  </a:lnTo>
                  <a:lnTo>
                    <a:pt x="63" y="14"/>
                  </a:lnTo>
                  <a:lnTo>
                    <a:pt x="63" y="11"/>
                  </a:lnTo>
                  <a:lnTo>
                    <a:pt x="65" y="9"/>
                  </a:lnTo>
                  <a:lnTo>
                    <a:pt x="65" y="8"/>
                  </a:lnTo>
                  <a:lnTo>
                    <a:pt x="67" y="6"/>
                  </a:lnTo>
                  <a:lnTo>
                    <a:pt x="70" y="5"/>
                  </a:lnTo>
                  <a:lnTo>
                    <a:pt x="74" y="3"/>
                  </a:lnTo>
                  <a:lnTo>
                    <a:pt x="77" y="2"/>
                  </a:lnTo>
                  <a:lnTo>
                    <a:pt x="79" y="2"/>
                  </a:lnTo>
                  <a:lnTo>
                    <a:pt x="84" y="0"/>
                  </a:lnTo>
                  <a:lnTo>
                    <a:pt x="86" y="0"/>
                  </a:lnTo>
                  <a:lnTo>
                    <a:pt x="90" y="0"/>
                  </a:lnTo>
                  <a:lnTo>
                    <a:pt x="93" y="2"/>
                  </a:lnTo>
                  <a:lnTo>
                    <a:pt x="97" y="2"/>
                  </a:lnTo>
                  <a:lnTo>
                    <a:pt x="100" y="3"/>
                  </a:lnTo>
                  <a:lnTo>
                    <a:pt x="102" y="5"/>
                  </a:lnTo>
                  <a:lnTo>
                    <a:pt x="104" y="6"/>
                  </a:lnTo>
                  <a:lnTo>
                    <a:pt x="107" y="8"/>
                  </a:lnTo>
                  <a:lnTo>
                    <a:pt x="109" y="9"/>
                  </a:lnTo>
                  <a:lnTo>
                    <a:pt x="109" y="11"/>
                  </a:lnTo>
                  <a:lnTo>
                    <a:pt x="111" y="14"/>
                  </a:lnTo>
                  <a:lnTo>
                    <a:pt x="111" y="15"/>
                  </a:lnTo>
                  <a:lnTo>
                    <a:pt x="111" y="18"/>
                  </a:lnTo>
                  <a:lnTo>
                    <a:pt x="109" y="21"/>
                  </a:lnTo>
                  <a:lnTo>
                    <a:pt x="109" y="23"/>
                  </a:lnTo>
                  <a:lnTo>
                    <a:pt x="109" y="24"/>
                  </a:lnTo>
                  <a:lnTo>
                    <a:pt x="107" y="26"/>
                  </a:lnTo>
                  <a:lnTo>
                    <a:pt x="104" y="27"/>
                  </a:lnTo>
                  <a:lnTo>
                    <a:pt x="102" y="29"/>
                  </a:lnTo>
                  <a:lnTo>
                    <a:pt x="100" y="30"/>
                  </a:lnTo>
                  <a:lnTo>
                    <a:pt x="97" y="30"/>
                  </a:lnTo>
                  <a:lnTo>
                    <a:pt x="102" y="35"/>
                  </a:lnTo>
                  <a:lnTo>
                    <a:pt x="107" y="38"/>
                  </a:lnTo>
                  <a:lnTo>
                    <a:pt x="118" y="41"/>
                  </a:lnTo>
                  <a:lnTo>
                    <a:pt x="128" y="44"/>
                  </a:lnTo>
                  <a:lnTo>
                    <a:pt x="132" y="49"/>
                  </a:lnTo>
                  <a:lnTo>
                    <a:pt x="137" y="58"/>
                  </a:lnTo>
                  <a:lnTo>
                    <a:pt x="142" y="65"/>
                  </a:lnTo>
                  <a:lnTo>
                    <a:pt x="146" y="74"/>
                  </a:lnTo>
                  <a:lnTo>
                    <a:pt x="148" y="79"/>
                  </a:lnTo>
                  <a:lnTo>
                    <a:pt x="155" y="87"/>
                  </a:lnTo>
                  <a:lnTo>
                    <a:pt x="162" y="94"/>
                  </a:lnTo>
                  <a:lnTo>
                    <a:pt x="172" y="99"/>
                  </a:lnTo>
                  <a:lnTo>
                    <a:pt x="174" y="102"/>
                  </a:lnTo>
                  <a:lnTo>
                    <a:pt x="174" y="103"/>
                  </a:lnTo>
                  <a:lnTo>
                    <a:pt x="174" y="106"/>
                  </a:lnTo>
                  <a:lnTo>
                    <a:pt x="174" y="109"/>
                  </a:lnTo>
                  <a:lnTo>
                    <a:pt x="174" y="111"/>
                  </a:lnTo>
                  <a:lnTo>
                    <a:pt x="172" y="114"/>
                  </a:lnTo>
                  <a:lnTo>
                    <a:pt x="172" y="115"/>
                  </a:lnTo>
                  <a:lnTo>
                    <a:pt x="169" y="117"/>
                  </a:lnTo>
                  <a:lnTo>
                    <a:pt x="167" y="118"/>
                  </a:lnTo>
                  <a:lnTo>
                    <a:pt x="165" y="120"/>
                  </a:lnTo>
                  <a:lnTo>
                    <a:pt x="162" y="120"/>
                  </a:lnTo>
                  <a:lnTo>
                    <a:pt x="160" y="120"/>
                  </a:lnTo>
                  <a:lnTo>
                    <a:pt x="158" y="118"/>
                  </a:lnTo>
                  <a:lnTo>
                    <a:pt x="155" y="117"/>
                  </a:lnTo>
                  <a:lnTo>
                    <a:pt x="153" y="114"/>
                  </a:lnTo>
                  <a:lnTo>
                    <a:pt x="151" y="112"/>
                  </a:lnTo>
                  <a:lnTo>
                    <a:pt x="151" y="109"/>
                  </a:lnTo>
                  <a:lnTo>
                    <a:pt x="148" y="108"/>
                  </a:lnTo>
                  <a:lnTo>
                    <a:pt x="148" y="105"/>
                  </a:lnTo>
                  <a:lnTo>
                    <a:pt x="148" y="102"/>
                  </a:lnTo>
                  <a:lnTo>
                    <a:pt x="148" y="99"/>
                  </a:lnTo>
                  <a:lnTo>
                    <a:pt x="148" y="96"/>
                  </a:lnTo>
                  <a:lnTo>
                    <a:pt x="148" y="94"/>
                  </a:lnTo>
                  <a:lnTo>
                    <a:pt x="137" y="84"/>
                  </a:lnTo>
                  <a:lnTo>
                    <a:pt x="130" y="76"/>
                  </a:lnTo>
                  <a:lnTo>
                    <a:pt x="123" y="71"/>
                  </a:lnTo>
                  <a:lnTo>
                    <a:pt x="116" y="91"/>
                  </a:lnTo>
                  <a:lnTo>
                    <a:pt x="111" y="106"/>
                  </a:lnTo>
                  <a:lnTo>
                    <a:pt x="118" y="128"/>
                  </a:lnTo>
                  <a:lnTo>
                    <a:pt x="123" y="141"/>
                  </a:lnTo>
                  <a:lnTo>
                    <a:pt x="130" y="166"/>
                  </a:lnTo>
                  <a:lnTo>
                    <a:pt x="135" y="185"/>
                  </a:lnTo>
                  <a:lnTo>
                    <a:pt x="137" y="187"/>
                  </a:lnTo>
                  <a:lnTo>
                    <a:pt x="139" y="187"/>
                  </a:lnTo>
                  <a:lnTo>
                    <a:pt x="146" y="187"/>
                  </a:lnTo>
                  <a:lnTo>
                    <a:pt x="151" y="188"/>
                  </a:lnTo>
                  <a:lnTo>
                    <a:pt x="155" y="190"/>
                  </a:lnTo>
                  <a:lnTo>
                    <a:pt x="158" y="191"/>
                  </a:lnTo>
                  <a:lnTo>
                    <a:pt x="162" y="194"/>
                  </a:lnTo>
                  <a:lnTo>
                    <a:pt x="165" y="196"/>
                  </a:lnTo>
                  <a:lnTo>
                    <a:pt x="165" y="199"/>
                  </a:lnTo>
                  <a:lnTo>
                    <a:pt x="167" y="200"/>
                  </a:lnTo>
                  <a:lnTo>
                    <a:pt x="109" y="200"/>
                  </a:lnTo>
                  <a:lnTo>
                    <a:pt x="95" y="166"/>
                  </a:lnTo>
                  <a:lnTo>
                    <a:pt x="88" y="149"/>
                  </a:lnTo>
                  <a:lnTo>
                    <a:pt x="81" y="166"/>
                  </a:lnTo>
                  <a:lnTo>
                    <a:pt x="65" y="202"/>
                  </a:lnTo>
                  <a:lnTo>
                    <a:pt x="7" y="202"/>
                  </a:lnTo>
                  <a:lnTo>
                    <a:pt x="9" y="199"/>
                  </a:lnTo>
                  <a:lnTo>
                    <a:pt x="9" y="196"/>
                  </a:lnTo>
                  <a:lnTo>
                    <a:pt x="12" y="194"/>
                  </a:lnTo>
                  <a:lnTo>
                    <a:pt x="16" y="191"/>
                  </a:lnTo>
                  <a:lnTo>
                    <a:pt x="21" y="190"/>
                  </a:lnTo>
                  <a:lnTo>
                    <a:pt x="26" y="188"/>
                  </a:lnTo>
                  <a:lnTo>
                    <a:pt x="30" y="187"/>
                  </a:lnTo>
                  <a:lnTo>
                    <a:pt x="37" y="187"/>
                  </a:lnTo>
                  <a:lnTo>
                    <a:pt x="39" y="184"/>
                  </a:lnTo>
                  <a:lnTo>
                    <a:pt x="46" y="166"/>
                  </a:lnTo>
                  <a:lnTo>
                    <a:pt x="53" y="141"/>
                  </a:lnTo>
                  <a:lnTo>
                    <a:pt x="56" y="128"/>
                  </a:lnTo>
                  <a:lnTo>
                    <a:pt x="63" y="106"/>
                  </a:lnTo>
                  <a:lnTo>
                    <a:pt x="58" y="91"/>
                  </a:lnTo>
                  <a:lnTo>
                    <a:pt x="51" y="71"/>
                  </a:lnTo>
                  <a:lnTo>
                    <a:pt x="49" y="71"/>
                  </a:lnTo>
                  <a:lnTo>
                    <a:pt x="46" y="74"/>
                  </a:lnTo>
                  <a:lnTo>
                    <a:pt x="39" y="80"/>
                  </a:lnTo>
                  <a:lnTo>
                    <a:pt x="35" y="87"/>
                  </a:lnTo>
                  <a:lnTo>
                    <a:pt x="26" y="94"/>
                  </a:lnTo>
                  <a:lnTo>
                    <a:pt x="26" y="97"/>
                  </a:lnTo>
                  <a:lnTo>
                    <a:pt x="26" y="99"/>
                  </a:lnTo>
                  <a:lnTo>
                    <a:pt x="26" y="102"/>
                  </a:lnTo>
                  <a:lnTo>
                    <a:pt x="26" y="105"/>
                  </a:lnTo>
                  <a:lnTo>
                    <a:pt x="23" y="109"/>
                  </a:lnTo>
                  <a:lnTo>
                    <a:pt x="21" y="114"/>
                  </a:lnTo>
                  <a:lnTo>
                    <a:pt x="21" y="115"/>
                  </a:lnTo>
                  <a:lnTo>
                    <a:pt x="19" y="117"/>
                  </a:lnTo>
                  <a:lnTo>
                    <a:pt x="16" y="118"/>
                  </a:lnTo>
                  <a:lnTo>
                    <a:pt x="14" y="118"/>
                  </a:lnTo>
                  <a:lnTo>
                    <a:pt x="12" y="120"/>
                  </a:lnTo>
                  <a:lnTo>
                    <a:pt x="9" y="120"/>
                  </a:lnTo>
                  <a:lnTo>
                    <a:pt x="7" y="118"/>
                  </a:lnTo>
                  <a:lnTo>
                    <a:pt x="5" y="117"/>
                  </a:lnTo>
                  <a:lnTo>
                    <a:pt x="2" y="115"/>
                  </a:lnTo>
                  <a:lnTo>
                    <a:pt x="2" y="114"/>
                  </a:lnTo>
                  <a:lnTo>
                    <a:pt x="0" y="112"/>
                  </a:lnTo>
                  <a:lnTo>
                    <a:pt x="0" y="109"/>
                  </a:lnTo>
                  <a:lnTo>
                    <a:pt x="0" y="106"/>
                  </a:lnTo>
                  <a:lnTo>
                    <a:pt x="0" y="103"/>
                  </a:lnTo>
                  <a:lnTo>
                    <a:pt x="0" y="100"/>
                  </a:lnTo>
                  <a:lnTo>
                    <a:pt x="2" y="99"/>
                  </a:lnTo>
                  <a:lnTo>
                    <a:pt x="7" y="97"/>
                  </a:lnTo>
                  <a:lnTo>
                    <a:pt x="12" y="94"/>
                  </a:lnTo>
                  <a:lnTo>
                    <a:pt x="16" y="88"/>
                  </a:lnTo>
                  <a:lnTo>
                    <a:pt x="26" y="79"/>
                  </a:lnTo>
                  <a:lnTo>
                    <a:pt x="28" y="74"/>
                  </a:lnTo>
                  <a:lnTo>
                    <a:pt x="32" y="65"/>
                  </a:lnTo>
                  <a:lnTo>
                    <a:pt x="35" y="58"/>
                  </a:lnTo>
                  <a:lnTo>
                    <a:pt x="42" y="49"/>
                  </a:lnTo>
                  <a:lnTo>
                    <a:pt x="46" y="44"/>
                  </a:lnTo>
                  <a:lnTo>
                    <a:pt x="56" y="41"/>
                  </a:lnTo>
                  <a:lnTo>
                    <a:pt x="67" y="38"/>
                  </a:lnTo>
                  <a:lnTo>
                    <a:pt x="72" y="35"/>
                  </a:lnTo>
                  <a:lnTo>
                    <a:pt x="77" y="30"/>
                  </a:lnTo>
                </a:path>
              </a:pathLst>
            </a:custGeom>
            <a:solidFill>
              <a:srgbClr val="FFFF00"/>
            </a:solidFill>
            <a:ln w="12700" cap="rnd">
              <a:noFill/>
              <a:round/>
              <a:headEnd/>
              <a:tailEnd/>
            </a:ln>
          </p:spPr>
          <p:txBody>
            <a:bodyPr/>
            <a:lstStyle/>
            <a:p>
              <a:endParaRPr lang="en-US"/>
            </a:p>
          </p:txBody>
        </p:sp>
        <p:sp>
          <p:nvSpPr>
            <p:cNvPr id="12342" name="Freeform 10"/>
            <p:cNvSpPr>
              <a:spLocks/>
            </p:cNvSpPr>
            <p:nvPr/>
          </p:nvSpPr>
          <p:spPr bwMode="auto">
            <a:xfrm>
              <a:off x="4480" y="1573"/>
              <a:ext cx="175" cy="203"/>
            </a:xfrm>
            <a:custGeom>
              <a:avLst/>
              <a:gdLst>
                <a:gd name="T0" fmla="*/ 70 w 175"/>
                <a:gd name="T1" fmla="*/ 29 h 203"/>
                <a:gd name="T2" fmla="*/ 65 w 175"/>
                <a:gd name="T3" fmla="*/ 24 h 203"/>
                <a:gd name="T4" fmla="*/ 63 w 175"/>
                <a:gd name="T5" fmla="*/ 18 h 203"/>
                <a:gd name="T6" fmla="*/ 63 w 175"/>
                <a:gd name="T7" fmla="*/ 11 h 203"/>
                <a:gd name="T8" fmla="*/ 67 w 175"/>
                <a:gd name="T9" fmla="*/ 6 h 203"/>
                <a:gd name="T10" fmla="*/ 77 w 175"/>
                <a:gd name="T11" fmla="*/ 2 h 203"/>
                <a:gd name="T12" fmla="*/ 86 w 175"/>
                <a:gd name="T13" fmla="*/ 0 h 203"/>
                <a:gd name="T14" fmla="*/ 97 w 175"/>
                <a:gd name="T15" fmla="*/ 2 h 203"/>
                <a:gd name="T16" fmla="*/ 104 w 175"/>
                <a:gd name="T17" fmla="*/ 6 h 203"/>
                <a:gd name="T18" fmla="*/ 109 w 175"/>
                <a:gd name="T19" fmla="*/ 11 h 203"/>
                <a:gd name="T20" fmla="*/ 111 w 175"/>
                <a:gd name="T21" fmla="*/ 18 h 203"/>
                <a:gd name="T22" fmla="*/ 109 w 175"/>
                <a:gd name="T23" fmla="*/ 24 h 203"/>
                <a:gd name="T24" fmla="*/ 102 w 175"/>
                <a:gd name="T25" fmla="*/ 29 h 203"/>
                <a:gd name="T26" fmla="*/ 102 w 175"/>
                <a:gd name="T27" fmla="*/ 35 h 203"/>
                <a:gd name="T28" fmla="*/ 128 w 175"/>
                <a:gd name="T29" fmla="*/ 44 h 203"/>
                <a:gd name="T30" fmla="*/ 142 w 175"/>
                <a:gd name="T31" fmla="*/ 65 h 203"/>
                <a:gd name="T32" fmla="*/ 155 w 175"/>
                <a:gd name="T33" fmla="*/ 87 h 203"/>
                <a:gd name="T34" fmla="*/ 174 w 175"/>
                <a:gd name="T35" fmla="*/ 102 h 203"/>
                <a:gd name="T36" fmla="*/ 174 w 175"/>
                <a:gd name="T37" fmla="*/ 109 h 203"/>
                <a:gd name="T38" fmla="*/ 172 w 175"/>
                <a:gd name="T39" fmla="*/ 115 h 203"/>
                <a:gd name="T40" fmla="*/ 165 w 175"/>
                <a:gd name="T41" fmla="*/ 120 h 203"/>
                <a:gd name="T42" fmla="*/ 158 w 175"/>
                <a:gd name="T43" fmla="*/ 118 h 203"/>
                <a:gd name="T44" fmla="*/ 151 w 175"/>
                <a:gd name="T45" fmla="*/ 112 h 203"/>
                <a:gd name="T46" fmla="*/ 148 w 175"/>
                <a:gd name="T47" fmla="*/ 105 h 203"/>
                <a:gd name="T48" fmla="*/ 148 w 175"/>
                <a:gd name="T49" fmla="*/ 96 h 203"/>
                <a:gd name="T50" fmla="*/ 130 w 175"/>
                <a:gd name="T51" fmla="*/ 76 h 203"/>
                <a:gd name="T52" fmla="*/ 111 w 175"/>
                <a:gd name="T53" fmla="*/ 106 h 203"/>
                <a:gd name="T54" fmla="*/ 130 w 175"/>
                <a:gd name="T55" fmla="*/ 166 h 203"/>
                <a:gd name="T56" fmla="*/ 139 w 175"/>
                <a:gd name="T57" fmla="*/ 187 h 203"/>
                <a:gd name="T58" fmla="*/ 155 w 175"/>
                <a:gd name="T59" fmla="*/ 190 h 203"/>
                <a:gd name="T60" fmla="*/ 165 w 175"/>
                <a:gd name="T61" fmla="*/ 196 h 203"/>
                <a:gd name="T62" fmla="*/ 109 w 175"/>
                <a:gd name="T63" fmla="*/ 200 h 203"/>
                <a:gd name="T64" fmla="*/ 81 w 175"/>
                <a:gd name="T65" fmla="*/ 166 h 203"/>
                <a:gd name="T66" fmla="*/ 9 w 175"/>
                <a:gd name="T67" fmla="*/ 199 h 203"/>
                <a:gd name="T68" fmla="*/ 16 w 175"/>
                <a:gd name="T69" fmla="*/ 191 h 203"/>
                <a:gd name="T70" fmla="*/ 30 w 175"/>
                <a:gd name="T71" fmla="*/ 187 h 203"/>
                <a:gd name="T72" fmla="*/ 46 w 175"/>
                <a:gd name="T73" fmla="*/ 166 h 203"/>
                <a:gd name="T74" fmla="*/ 63 w 175"/>
                <a:gd name="T75" fmla="*/ 106 h 203"/>
                <a:gd name="T76" fmla="*/ 49 w 175"/>
                <a:gd name="T77" fmla="*/ 71 h 203"/>
                <a:gd name="T78" fmla="*/ 35 w 175"/>
                <a:gd name="T79" fmla="*/ 87 h 203"/>
                <a:gd name="T80" fmla="*/ 26 w 175"/>
                <a:gd name="T81" fmla="*/ 99 h 203"/>
                <a:gd name="T82" fmla="*/ 23 w 175"/>
                <a:gd name="T83" fmla="*/ 109 h 203"/>
                <a:gd name="T84" fmla="*/ 19 w 175"/>
                <a:gd name="T85" fmla="*/ 117 h 203"/>
                <a:gd name="T86" fmla="*/ 12 w 175"/>
                <a:gd name="T87" fmla="*/ 120 h 203"/>
                <a:gd name="T88" fmla="*/ 5 w 175"/>
                <a:gd name="T89" fmla="*/ 117 h 203"/>
                <a:gd name="T90" fmla="*/ 0 w 175"/>
                <a:gd name="T91" fmla="*/ 112 h 203"/>
                <a:gd name="T92" fmla="*/ 0 w 175"/>
                <a:gd name="T93" fmla="*/ 103 h 203"/>
                <a:gd name="T94" fmla="*/ 7 w 175"/>
                <a:gd name="T95" fmla="*/ 97 h 203"/>
                <a:gd name="T96" fmla="*/ 26 w 175"/>
                <a:gd name="T97" fmla="*/ 79 h 203"/>
                <a:gd name="T98" fmla="*/ 35 w 175"/>
                <a:gd name="T99" fmla="*/ 58 h 203"/>
                <a:gd name="T100" fmla="*/ 56 w 175"/>
                <a:gd name="T101" fmla="*/ 41 h 203"/>
                <a:gd name="T102" fmla="*/ 77 w 175"/>
                <a:gd name="T103" fmla="*/ 30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5"/>
                <a:gd name="T157" fmla="*/ 0 h 203"/>
                <a:gd name="T158" fmla="*/ 175 w 175"/>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5" h="203">
                  <a:moveTo>
                    <a:pt x="77" y="30"/>
                  </a:moveTo>
                  <a:lnTo>
                    <a:pt x="72" y="30"/>
                  </a:lnTo>
                  <a:lnTo>
                    <a:pt x="70" y="29"/>
                  </a:lnTo>
                  <a:lnTo>
                    <a:pt x="67" y="27"/>
                  </a:lnTo>
                  <a:lnTo>
                    <a:pt x="65" y="26"/>
                  </a:lnTo>
                  <a:lnTo>
                    <a:pt x="65" y="24"/>
                  </a:lnTo>
                  <a:lnTo>
                    <a:pt x="63" y="23"/>
                  </a:lnTo>
                  <a:lnTo>
                    <a:pt x="63" y="21"/>
                  </a:lnTo>
                  <a:lnTo>
                    <a:pt x="63" y="18"/>
                  </a:lnTo>
                  <a:lnTo>
                    <a:pt x="60" y="17"/>
                  </a:lnTo>
                  <a:lnTo>
                    <a:pt x="63" y="14"/>
                  </a:lnTo>
                  <a:lnTo>
                    <a:pt x="63" y="11"/>
                  </a:lnTo>
                  <a:lnTo>
                    <a:pt x="65" y="9"/>
                  </a:lnTo>
                  <a:lnTo>
                    <a:pt x="65" y="8"/>
                  </a:lnTo>
                  <a:lnTo>
                    <a:pt x="67" y="6"/>
                  </a:lnTo>
                  <a:lnTo>
                    <a:pt x="70" y="5"/>
                  </a:lnTo>
                  <a:lnTo>
                    <a:pt x="74" y="3"/>
                  </a:lnTo>
                  <a:lnTo>
                    <a:pt x="77" y="2"/>
                  </a:lnTo>
                  <a:lnTo>
                    <a:pt x="79" y="2"/>
                  </a:lnTo>
                  <a:lnTo>
                    <a:pt x="84" y="0"/>
                  </a:lnTo>
                  <a:lnTo>
                    <a:pt x="86" y="0"/>
                  </a:lnTo>
                  <a:lnTo>
                    <a:pt x="90" y="0"/>
                  </a:lnTo>
                  <a:lnTo>
                    <a:pt x="93" y="2"/>
                  </a:lnTo>
                  <a:lnTo>
                    <a:pt x="97" y="2"/>
                  </a:lnTo>
                  <a:lnTo>
                    <a:pt x="100" y="3"/>
                  </a:lnTo>
                  <a:lnTo>
                    <a:pt x="102" y="5"/>
                  </a:lnTo>
                  <a:lnTo>
                    <a:pt x="104" y="6"/>
                  </a:lnTo>
                  <a:lnTo>
                    <a:pt x="107" y="8"/>
                  </a:lnTo>
                  <a:lnTo>
                    <a:pt x="109" y="9"/>
                  </a:lnTo>
                  <a:lnTo>
                    <a:pt x="109" y="11"/>
                  </a:lnTo>
                  <a:lnTo>
                    <a:pt x="111" y="14"/>
                  </a:lnTo>
                  <a:lnTo>
                    <a:pt x="111" y="15"/>
                  </a:lnTo>
                  <a:lnTo>
                    <a:pt x="111" y="18"/>
                  </a:lnTo>
                  <a:lnTo>
                    <a:pt x="109" y="21"/>
                  </a:lnTo>
                  <a:lnTo>
                    <a:pt x="109" y="23"/>
                  </a:lnTo>
                  <a:lnTo>
                    <a:pt x="109" y="24"/>
                  </a:lnTo>
                  <a:lnTo>
                    <a:pt x="107" y="26"/>
                  </a:lnTo>
                  <a:lnTo>
                    <a:pt x="104" y="27"/>
                  </a:lnTo>
                  <a:lnTo>
                    <a:pt x="102" y="29"/>
                  </a:lnTo>
                  <a:lnTo>
                    <a:pt x="100" y="30"/>
                  </a:lnTo>
                  <a:lnTo>
                    <a:pt x="97" y="30"/>
                  </a:lnTo>
                  <a:lnTo>
                    <a:pt x="102" y="35"/>
                  </a:lnTo>
                  <a:lnTo>
                    <a:pt x="107" y="38"/>
                  </a:lnTo>
                  <a:lnTo>
                    <a:pt x="118" y="41"/>
                  </a:lnTo>
                  <a:lnTo>
                    <a:pt x="128" y="44"/>
                  </a:lnTo>
                  <a:lnTo>
                    <a:pt x="132" y="49"/>
                  </a:lnTo>
                  <a:lnTo>
                    <a:pt x="137" y="58"/>
                  </a:lnTo>
                  <a:lnTo>
                    <a:pt x="142" y="65"/>
                  </a:lnTo>
                  <a:lnTo>
                    <a:pt x="146" y="74"/>
                  </a:lnTo>
                  <a:lnTo>
                    <a:pt x="148" y="79"/>
                  </a:lnTo>
                  <a:lnTo>
                    <a:pt x="155" y="87"/>
                  </a:lnTo>
                  <a:lnTo>
                    <a:pt x="162" y="94"/>
                  </a:lnTo>
                  <a:lnTo>
                    <a:pt x="172" y="99"/>
                  </a:lnTo>
                  <a:lnTo>
                    <a:pt x="174" y="102"/>
                  </a:lnTo>
                  <a:lnTo>
                    <a:pt x="174" y="103"/>
                  </a:lnTo>
                  <a:lnTo>
                    <a:pt x="174" y="106"/>
                  </a:lnTo>
                  <a:lnTo>
                    <a:pt x="174" y="109"/>
                  </a:lnTo>
                  <a:lnTo>
                    <a:pt x="174" y="111"/>
                  </a:lnTo>
                  <a:lnTo>
                    <a:pt x="172" y="114"/>
                  </a:lnTo>
                  <a:lnTo>
                    <a:pt x="172" y="115"/>
                  </a:lnTo>
                  <a:lnTo>
                    <a:pt x="169" y="117"/>
                  </a:lnTo>
                  <a:lnTo>
                    <a:pt x="167" y="118"/>
                  </a:lnTo>
                  <a:lnTo>
                    <a:pt x="165" y="120"/>
                  </a:lnTo>
                  <a:lnTo>
                    <a:pt x="162" y="120"/>
                  </a:lnTo>
                  <a:lnTo>
                    <a:pt x="160" y="120"/>
                  </a:lnTo>
                  <a:lnTo>
                    <a:pt x="158" y="118"/>
                  </a:lnTo>
                  <a:lnTo>
                    <a:pt x="155" y="117"/>
                  </a:lnTo>
                  <a:lnTo>
                    <a:pt x="153" y="114"/>
                  </a:lnTo>
                  <a:lnTo>
                    <a:pt x="151" y="112"/>
                  </a:lnTo>
                  <a:lnTo>
                    <a:pt x="151" y="109"/>
                  </a:lnTo>
                  <a:lnTo>
                    <a:pt x="148" y="108"/>
                  </a:lnTo>
                  <a:lnTo>
                    <a:pt x="148" y="105"/>
                  </a:lnTo>
                  <a:lnTo>
                    <a:pt x="148" y="102"/>
                  </a:lnTo>
                  <a:lnTo>
                    <a:pt x="148" y="99"/>
                  </a:lnTo>
                  <a:lnTo>
                    <a:pt x="148" y="96"/>
                  </a:lnTo>
                  <a:lnTo>
                    <a:pt x="148" y="94"/>
                  </a:lnTo>
                  <a:lnTo>
                    <a:pt x="137" y="84"/>
                  </a:lnTo>
                  <a:lnTo>
                    <a:pt x="130" y="76"/>
                  </a:lnTo>
                  <a:lnTo>
                    <a:pt x="123" y="71"/>
                  </a:lnTo>
                  <a:lnTo>
                    <a:pt x="116" y="91"/>
                  </a:lnTo>
                  <a:lnTo>
                    <a:pt x="111" y="106"/>
                  </a:lnTo>
                  <a:lnTo>
                    <a:pt x="118" y="128"/>
                  </a:lnTo>
                  <a:lnTo>
                    <a:pt x="123" y="141"/>
                  </a:lnTo>
                  <a:lnTo>
                    <a:pt x="130" y="166"/>
                  </a:lnTo>
                  <a:lnTo>
                    <a:pt x="135" y="185"/>
                  </a:lnTo>
                  <a:lnTo>
                    <a:pt x="137" y="187"/>
                  </a:lnTo>
                  <a:lnTo>
                    <a:pt x="139" y="187"/>
                  </a:lnTo>
                  <a:lnTo>
                    <a:pt x="146" y="187"/>
                  </a:lnTo>
                  <a:lnTo>
                    <a:pt x="151" y="188"/>
                  </a:lnTo>
                  <a:lnTo>
                    <a:pt x="155" y="190"/>
                  </a:lnTo>
                  <a:lnTo>
                    <a:pt x="158" y="191"/>
                  </a:lnTo>
                  <a:lnTo>
                    <a:pt x="162" y="194"/>
                  </a:lnTo>
                  <a:lnTo>
                    <a:pt x="165" y="196"/>
                  </a:lnTo>
                  <a:lnTo>
                    <a:pt x="165" y="199"/>
                  </a:lnTo>
                  <a:lnTo>
                    <a:pt x="167" y="200"/>
                  </a:lnTo>
                  <a:lnTo>
                    <a:pt x="109" y="200"/>
                  </a:lnTo>
                  <a:lnTo>
                    <a:pt x="95" y="166"/>
                  </a:lnTo>
                  <a:lnTo>
                    <a:pt x="88" y="149"/>
                  </a:lnTo>
                  <a:lnTo>
                    <a:pt x="81" y="166"/>
                  </a:lnTo>
                  <a:lnTo>
                    <a:pt x="65" y="202"/>
                  </a:lnTo>
                  <a:lnTo>
                    <a:pt x="7" y="202"/>
                  </a:lnTo>
                  <a:lnTo>
                    <a:pt x="9" y="199"/>
                  </a:lnTo>
                  <a:lnTo>
                    <a:pt x="9" y="196"/>
                  </a:lnTo>
                  <a:lnTo>
                    <a:pt x="12" y="194"/>
                  </a:lnTo>
                  <a:lnTo>
                    <a:pt x="16" y="191"/>
                  </a:lnTo>
                  <a:lnTo>
                    <a:pt x="21" y="190"/>
                  </a:lnTo>
                  <a:lnTo>
                    <a:pt x="26" y="188"/>
                  </a:lnTo>
                  <a:lnTo>
                    <a:pt x="30" y="187"/>
                  </a:lnTo>
                  <a:lnTo>
                    <a:pt x="37" y="187"/>
                  </a:lnTo>
                  <a:lnTo>
                    <a:pt x="39" y="184"/>
                  </a:lnTo>
                  <a:lnTo>
                    <a:pt x="46" y="166"/>
                  </a:lnTo>
                  <a:lnTo>
                    <a:pt x="53" y="141"/>
                  </a:lnTo>
                  <a:lnTo>
                    <a:pt x="56" y="128"/>
                  </a:lnTo>
                  <a:lnTo>
                    <a:pt x="63" y="106"/>
                  </a:lnTo>
                  <a:lnTo>
                    <a:pt x="58" y="91"/>
                  </a:lnTo>
                  <a:lnTo>
                    <a:pt x="51" y="71"/>
                  </a:lnTo>
                  <a:lnTo>
                    <a:pt x="49" y="71"/>
                  </a:lnTo>
                  <a:lnTo>
                    <a:pt x="46" y="74"/>
                  </a:lnTo>
                  <a:lnTo>
                    <a:pt x="39" y="80"/>
                  </a:lnTo>
                  <a:lnTo>
                    <a:pt x="35" y="87"/>
                  </a:lnTo>
                  <a:lnTo>
                    <a:pt x="26" y="94"/>
                  </a:lnTo>
                  <a:lnTo>
                    <a:pt x="26" y="97"/>
                  </a:lnTo>
                  <a:lnTo>
                    <a:pt x="26" y="99"/>
                  </a:lnTo>
                  <a:lnTo>
                    <a:pt x="26" y="102"/>
                  </a:lnTo>
                  <a:lnTo>
                    <a:pt x="26" y="105"/>
                  </a:lnTo>
                  <a:lnTo>
                    <a:pt x="23" y="109"/>
                  </a:lnTo>
                  <a:lnTo>
                    <a:pt x="21" y="114"/>
                  </a:lnTo>
                  <a:lnTo>
                    <a:pt x="21" y="115"/>
                  </a:lnTo>
                  <a:lnTo>
                    <a:pt x="19" y="117"/>
                  </a:lnTo>
                  <a:lnTo>
                    <a:pt x="16" y="118"/>
                  </a:lnTo>
                  <a:lnTo>
                    <a:pt x="14" y="118"/>
                  </a:lnTo>
                  <a:lnTo>
                    <a:pt x="12" y="120"/>
                  </a:lnTo>
                  <a:lnTo>
                    <a:pt x="9" y="120"/>
                  </a:lnTo>
                  <a:lnTo>
                    <a:pt x="7" y="118"/>
                  </a:lnTo>
                  <a:lnTo>
                    <a:pt x="5" y="117"/>
                  </a:lnTo>
                  <a:lnTo>
                    <a:pt x="2" y="115"/>
                  </a:lnTo>
                  <a:lnTo>
                    <a:pt x="2" y="114"/>
                  </a:lnTo>
                  <a:lnTo>
                    <a:pt x="0" y="112"/>
                  </a:lnTo>
                  <a:lnTo>
                    <a:pt x="0" y="109"/>
                  </a:lnTo>
                  <a:lnTo>
                    <a:pt x="0" y="106"/>
                  </a:lnTo>
                  <a:lnTo>
                    <a:pt x="0" y="103"/>
                  </a:lnTo>
                  <a:lnTo>
                    <a:pt x="0" y="100"/>
                  </a:lnTo>
                  <a:lnTo>
                    <a:pt x="2" y="99"/>
                  </a:lnTo>
                  <a:lnTo>
                    <a:pt x="7" y="97"/>
                  </a:lnTo>
                  <a:lnTo>
                    <a:pt x="12" y="94"/>
                  </a:lnTo>
                  <a:lnTo>
                    <a:pt x="16" y="88"/>
                  </a:lnTo>
                  <a:lnTo>
                    <a:pt x="26" y="79"/>
                  </a:lnTo>
                  <a:lnTo>
                    <a:pt x="28" y="74"/>
                  </a:lnTo>
                  <a:lnTo>
                    <a:pt x="32" y="65"/>
                  </a:lnTo>
                  <a:lnTo>
                    <a:pt x="35" y="58"/>
                  </a:lnTo>
                  <a:lnTo>
                    <a:pt x="42" y="49"/>
                  </a:lnTo>
                  <a:lnTo>
                    <a:pt x="46" y="44"/>
                  </a:lnTo>
                  <a:lnTo>
                    <a:pt x="56" y="41"/>
                  </a:lnTo>
                  <a:lnTo>
                    <a:pt x="67" y="38"/>
                  </a:lnTo>
                  <a:lnTo>
                    <a:pt x="72" y="35"/>
                  </a:lnTo>
                  <a:lnTo>
                    <a:pt x="77" y="30"/>
                  </a:lnTo>
                </a:path>
              </a:pathLst>
            </a:custGeom>
            <a:solidFill>
              <a:srgbClr val="FFFF00"/>
            </a:solidFill>
            <a:ln w="12700" cap="rnd">
              <a:noFill/>
              <a:round/>
              <a:headEnd/>
              <a:tailEnd/>
            </a:ln>
          </p:spPr>
          <p:txBody>
            <a:bodyPr/>
            <a:lstStyle/>
            <a:p>
              <a:endParaRPr lang="en-US"/>
            </a:p>
          </p:txBody>
        </p:sp>
      </p:grpSp>
      <p:grpSp>
        <p:nvGrpSpPr>
          <p:cNvPr id="3" name="Group 11"/>
          <p:cNvGrpSpPr>
            <a:grpSpLocks/>
          </p:cNvGrpSpPr>
          <p:nvPr/>
        </p:nvGrpSpPr>
        <p:grpSpPr bwMode="auto">
          <a:xfrm>
            <a:off x="5018088" y="3352800"/>
            <a:ext cx="2805112" cy="1917700"/>
            <a:chOff x="3161" y="2112"/>
            <a:chExt cx="1767" cy="1208"/>
          </a:xfrm>
        </p:grpSpPr>
        <p:sp>
          <p:nvSpPr>
            <p:cNvPr id="12328" name="Rectangle 12"/>
            <p:cNvSpPr>
              <a:spLocks noChangeArrowheads="1"/>
            </p:cNvSpPr>
            <p:nvPr/>
          </p:nvSpPr>
          <p:spPr bwMode="auto">
            <a:xfrm>
              <a:off x="3161" y="3034"/>
              <a:ext cx="1767" cy="286"/>
            </a:xfrm>
            <a:prstGeom prst="rect">
              <a:avLst/>
            </a:prstGeom>
            <a:noFill/>
            <a:ln w="12700">
              <a:noFill/>
              <a:miter lim="800000"/>
              <a:headEnd/>
              <a:tailEnd/>
            </a:ln>
          </p:spPr>
          <p:txBody>
            <a:bodyPr wrap="none" lIns="90488" tIns="44450" rIns="90488" bIns="44450">
              <a:spAutoFit/>
            </a:bodyPr>
            <a:lstStyle/>
            <a:p>
              <a:r>
                <a:rPr lang="en-US" b="1">
                  <a:latin typeface="Book Antiqua" pitchFamily="18" charset="0"/>
                </a:rPr>
                <a:t>Sea of Ineligibility</a:t>
              </a:r>
            </a:p>
          </p:txBody>
        </p:sp>
        <p:grpSp>
          <p:nvGrpSpPr>
            <p:cNvPr id="12329" name="Group 13"/>
            <p:cNvGrpSpPr>
              <a:grpSpLocks/>
            </p:cNvGrpSpPr>
            <p:nvPr/>
          </p:nvGrpSpPr>
          <p:grpSpPr bwMode="auto">
            <a:xfrm>
              <a:off x="3335" y="2112"/>
              <a:ext cx="1202" cy="762"/>
              <a:chOff x="3335" y="2112"/>
              <a:chExt cx="1202" cy="762"/>
            </a:xfrm>
          </p:grpSpPr>
          <p:sp>
            <p:nvSpPr>
              <p:cNvPr id="12330" name="Freeform 14"/>
              <p:cNvSpPr>
                <a:spLocks/>
              </p:cNvSpPr>
              <p:nvPr/>
            </p:nvSpPr>
            <p:spPr bwMode="auto">
              <a:xfrm>
                <a:off x="4003" y="2724"/>
                <a:ext cx="534" cy="135"/>
              </a:xfrm>
              <a:custGeom>
                <a:avLst/>
                <a:gdLst>
                  <a:gd name="T0" fmla="*/ 0 w 534"/>
                  <a:gd name="T1" fmla="*/ 14 h 135"/>
                  <a:gd name="T2" fmla="*/ 0 w 534"/>
                  <a:gd name="T3" fmla="*/ 54 h 135"/>
                  <a:gd name="T4" fmla="*/ 26 w 534"/>
                  <a:gd name="T5" fmla="*/ 94 h 135"/>
                  <a:gd name="T6" fmla="*/ 53 w 534"/>
                  <a:gd name="T7" fmla="*/ 107 h 135"/>
                  <a:gd name="T8" fmla="*/ 80 w 534"/>
                  <a:gd name="T9" fmla="*/ 120 h 135"/>
                  <a:gd name="T10" fmla="*/ 120 w 534"/>
                  <a:gd name="T11" fmla="*/ 134 h 135"/>
                  <a:gd name="T12" fmla="*/ 160 w 534"/>
                  <a:gd name="T13" fmla="*/ 134 h 135"/>
                  <a:gd name="T14" fmla="*/ 200 w 534"/>
                  <a:gd name="T15" fmla="*/ 134 h 135"/>
                  <a:gd name="T16" fmla="*/ 213 w 534"/>
                  <a:gd name="T17" fmla="*/ 107 h 135"/>
                  <a:gd name="T18" fmla="*/ 240 w 534"/>
                  <a:gd name="T19" fmla="*/ 94 h 135"/>
                  <a:gd name="T20" fmla="*/ 253 w 534"/>
                  <a:gd name="T21" fmla="*/ 67 h 135"/>
                  <a:gd name="T22" fmla="*/ 266 w 534"/>
                  <a:gd name="T23" fmla="*/ 40 h 135"/>
                  <a:gd name="T24" fmla="*/ 266 w 534"/>
                  <a:gd name="T25" fmla="*/ 0 h 135"/>
                  <a:gd name="T26" fmla="*/ 253 w 534"/>
                  <a:gd name="T27" fmla="*/ 27 h 135"/>
                  <a:gd name="T28" fmla="*/ 266 w 534"/>
                  <a:gd name="T29" fmla="*/ 54 h 135"/>
                  <a:gd name="T30" fmla="*/ 293 w 534"/>
                  <a:gd name="T31" fmla="*/ 80 h 135"/>
                  <a:gd name="T32" fmla="*/ 306 w 534"/>
                  <a:gd name="T33" fmla="*/ 107 h 135"/>
                  <a:gd name="T34" fmla="*/ 333 w 534"/>
                  <a:gd name="T35" fmla="*/ 120 h 135"/>
                  <a:gd name="T36" fmla="*/ 360 w 534"/>
                  <a:gd name="T37" fmla="*/ 120 h 135"/>
                  <a:gd name="T38" fmla="*/ 400 w 534"/>
                  <a:gd name="T39" fmla="*/ 134 h 135"/>
                  <a:gd name="T40" fmla="*/ 440 w 534"/>
                  <a:gd name="T41" fmla="*/ 134 h 135"/>
                  <a:gd name="T42" fmla="*/ 480 w 534"/>
                  <a:gd name="T43" fmla="*/ 120 h 135"/>
                  <a:gd name="T44" fmla="*/ 506 w 534"/>
                  <a:gd name="T45" fmla="*/ 80 h 135"/>
                  <a:gd name="T46" fmla="*/ 520 w 534"/>
                  <a:gd name="T47" fmla="*/ 40 h 135"/>
                  <a:gd name="T48" fmla="*/ 533 w 534"/>
                  <a:gd name="T49" fmla="*/ 0 h 1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4"/>
                  <a:gd name="T76" fmla="*/ 0 h 135"/>
                  <a:gd name="T77" fmla="*/ 534 w 534"/>
                  <a:gd name="T78" fmla="*/ 135 h 1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4" h="135">
                    <a:moveTo>
                      <a:pt x="0" y="14"/>
                    </a:moveTo>
                    <a:lnTo>
                      <a:pt x="0" y="54"/>
                    </a:lnTo>
                    <a:lnTo>
                      <a:pt x="26" y="94"/>
                    </a:lnTo>
                    <a:lnTo>
                      <a:pt x="53" y="107"/>
                    </a:lnTo>
                    <a:lnTo>
                      <a:pt x="80" y="120"/>
                    </a:lnTo>
                    <a:lnTo>
                      <a:pt x="120" y="134"/>
                    </a:lnTo>
                    <a:lnTo>
                      <a:pt x="160" y="134"/>
                    </a:lnTo>
                    <a:lnTo>
                      <a:pt x="200" y="134"/>
                    </a:lnTo>
                    <a:lnTo>
                      <a:pt x="213" y="107"/>
                    </a:lnTo>
                    <a:lnTo>
                      <a:pt x="240" y="94"/>
                    </a:lnTo>
                    <a:lnTo>
                      <a:pt x="253" y="67"/>
                    </a:lnTo>
                    <a:lnTo>
                      <a:pt x="266" y="40"/>
                    </a:lnTo>
                    <a:lnTo>
                      <a:pt x="266" y="0"/>
                    </a:lnTo>
                    <a:lnTo>
                      <a:pt x="253" y="27"/>
                    </a:lnTo>
                    <a:lnTo>
                      <a:pt x="266" y="54"/>
                    </a:lnTo>
                    <a:lnTo>
                      <a:pt x="293" y="80"/>
                    </a:lnTo>
                    <a:lnTo>
                      <a:pt x="306" y="107"/>
                    </a:lnTo>
                    <a:lnTo>
                      <a:pt x="333" y="120"/>
                    </a:lnTo>
                    <a:lnTo>
                      <a:pt x="360" y="120"/>
                    </a:lnTo>
                    <a:lnTo>
                      <a:pt x="400" y="134"/>
                    </a:lnTo>
                    <a:lnTo>
                      <a:pt x="440" y="134"/>
                    </a:lnTo>
                    <a:lnTo>
                      <a:pt x="480" y="120"/>
                    </a:lnTo>
                    <a:lnTo>
                      <a:pt x="506" y="80"/>
                    </a:lnTo>
                    <a:lnTo>
                      <a:pt x="520" y="40"/>
                    </a:lnTo>
                    <a:lnTo>
                      <a:pt x="533" y="0"/>
                    </a:lnTo>
                  </a:path>
                </a:pathLst>
              </a:custGeom>
              <a:noFill/>
              <a:ln w="50800" cap="rnd">
                <a:solidFill>
                  <a:schemeClr val="tx1"/>
                </a:solidFill>
                <a:round/>
                <a:headEnd/>
                <a:tailEnd/>
              </a:ln>
            </p:spPr>
            <p:txBody>
              <a:bodyPr/>
              <a:lstStyle/>
              <a:p>
                <a:endParaRPr lang="en-US"/>
              </a:p>
            </p:txBody>
          </p:sp>
          <p:sp>
            <p:nvSpPr>
              <p:cNvPr id="12331" name="Freeform 15"/>
              <p:cNvSpPr>
                <a:spLocks/>
              </p:cNvSpPr>
              <p:nvPr/>
            </p:nvSpPr>
            <p:spPr bwMode="auto">
              <a:xfrm>
                <a:off x="3447" y="2739"/>
                <a:ext cx="534" cy="135"/>
              </a:xfrm>
              <a:custGeom>
                <a:avLst/>
                <a:gdLst>
                  <a:gd name="T0" fmla="*/ 0 w 534"/>
                  <a:gd name="T1" fmla="*/ 14 h 135"/>
                  <a:gd name="T2" fmla="*/ 0 w 534"/>
                  <a:gd name="T3" fmla="*/ 54 h 135"/>
                  <a:gd name="T4" fmla="*/ 26 w 534"/>
                  <a:gd name="T5" fmla="*/ 94 h 135"/>
                  <a:gd name="T6" fmla="*/ 53 w 534"/>
                  <a:gd name="T7" fmla="*/ 107 h 135"/>
                  <a:gd name="T8" fmla="*/ 80 w 534"/>
                  <a:gd name="T9" fmla="*/ 120 h 135"/>
                  <a:gd name="T10" fmla="*/ 120 w 534"/>
                  <a:gd name="T11" fmla="*/ 134 h 135"/>
                  <a:gd name="T12" fmla="*/ 160 w 534"/>
                  <a:gd name="T13" fmla="*/ 134 h 135"/>
                  <a:gd name="T14" fmla="*/ 200 w 534"/>
                  <a:gd name="T15" fmla="*/ 134 h 135"/>
                  <a:gd name="T16" fmla="*/ 213 w 534"/>
                  <a:gd name="T17" fmla="*/ 107 h 135"/>
                  <a:gd name="T18" fmla="*/ 240 w 534"/>
                  <a:gd name="T19" fmla="*/ 94 h 135"/>
                  <a:gd name="T20" fmla="*/ 253 w 534"/>
                  <a:gd name="T21" fmla="*/ 67 h 135"/>
                  <a:gd name="T22" fmla="*/ 266 w 534"/>
                  <a:gd name="T23" fmla="*/ 40 h 135"/>
                  <a:gd name="T24" fmla="*/ 266 w 534"/>
                  <a:gd name="T25" fmla="*/ 0 h 135"/>
                  <a:gd name="T26" fmla="*/ 253 w 534"/>
                  <a:gd name="T27" fmla="*/ 27 h 135"/>
                  <a:gd name="T28" fmla="*/ 266 w 534"/>
                  <a:gd name="T29" fmla="*/ 54 h 135"/>
                  <a:gd name="T30" fmla="*/ 293 w 534"/>
                  <a:gd name="T31" fmla="*/ 80 h 135"/>
                  <a:gd name="T32" fmla="*/ 306 w 534"/>
                  <a:gd name="T33" fmla="*/ 107 h 135"/>
                  <a:gd name="T34" fmla="*/ 333 w 534"/>
                  <a:gd name="T35" fmla="*/ 120 h 135"/>
                  <a:gd name="T36" fmla="*/ 360 w 534"/>
                  <a:gd name="T37" fmla="*/ 120 h 135"/>
                  <a:gd name="T38" fmla="*/ 400 w 534"/>
                  <a:gd name="T39" fmla="*/ 134 h 135"/>
                  <a:gd name="T40" fmla="*/ 440 w 534"/>
                  <a:gd name="T41" fmla="*/ 134 h 135"/>
                  <a:gd name="T42" fmla="*/ 480 w 534"/>
                  <a:gd name="T43" fmla="*/ 120 h 135"/>
                  <a:gd name="T44" fmla="*/ 506 w 534"/>
                  <a:gd name="T45" fmla="*/ 80 h 135"/>
                  <a:gd name="T46" fmla="*/ 520 w 534"/>
                  <a:gd name="T47" fmla="*/ 40 h 135"/>
                  <a:gd name="T48" fmla="*/ 533 w 534"/>
                  <a:gd name="T49" fmla="*/ 0 h 1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4"/>
                  <a:gd name="T76" fmla="*/ 0 h 135"/>
                  <a:gd name="T77" fmla="*/ 534 w 534"/>
                  <a:gd name="T78" fmla="*/ 135 h 1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4" h="135">
                    <a:moveTo>
                      <a:pt x="0" y="14"/>
                    </a:moveTo>
                    <a:lnTo>
                      <a:pt x="0" y="54"/>
                    </a:lnTo>
                    <a:lnTo>
                      <a:pt x="26" y="94"/>
                    </a:lnTo>
                    <a:lnTo>
                      <a:pt x="53" y="107"/>
                    </a:lnTo>
                    <a:lnTo>
                      <a:pt x="80" y="120"/>
                    </a:lnTo>
                    <a:lnTo>
                      <a:pt x="120" y="134"/>
                    </a:lnTo>
                    <a:lnTo>
                      <a:pt x="160" y="134"/>
                    </a:lnTo>
                    <a:lnTo>
                      <a:pt x="200" y="134"/>
                    </a:lnTo>
                    <a:lnTo>
                      <a:pt x="213" y="107"/>
                    </a:lnTo>
                    <a:lnTo>
                      <a:pt x="240" y="94"/>
                    </a:lnTo>
                    <a:lnTo>
                      <a:pt x="253" y="67"/>
                    </a:lnTo>
                    <a:lnTo>
                      <a:pt x="266" y="40"/>
                    </a:lnTo>
                    <a:lnTo>
                      <a:pt x="266" y="0"/>
                    </a:lnTo>
                    <a:lnTo>
                      <a:pt x="253" y="27"/>
                    </a:lnTo>
                    <a:lnTo>
                      <a:pt x="266" y="54"/>
                    </a:lnTo>
                    <a:lnTo>
                      <a:pt x="293" y="80"/>
                    </a:lnTo>
                    <a:lnTo>
                      <a:pt x="306" y="107"/>
                    </a:lnTo>
                    <a:lnTo>
                      <a:pt x="333" y="120"/>
                    </a:lnTo>
                    <a:lnTo>
                      <a:pt x="360" y="120"/>
                    </a:lnTo>
                    <a:lnTo>
                      <a:pt x="400" y="134"/>
                    </a:lnTo>
                    <a:lnTo>
                      <a:pt x="440" y="134"/>
                    </a:lnTo>
                    <a:lnTo>
                      <a:pt x="480" y="120"/>
                    </a:lnTo>
                    <a:lnTo>
                      <a:pt x="506" y="80"/>
                    </a:lnTo>
                    <a:lnTo>
                      <a:pt x="520" y="40"/>
                    </a:lnTo>
                    <a:lnTo>
                      <a:pt x="533" y="0"/>
                    </a:lnTo>
                  </a:path>
                </a:pathLst>
              </a:custGeom>
              <a:noFill/>
              <a:ln w="50800" cap="rnd">
                <a:solidFill>
                  <a:schemeClr val="tx1"/>
                </a:solidFill>
                <a:round/>
                <a:headEnd/>
                <a:tailEnd/>
              </a:ln>
            </p:spPr>
            <p:txBody>
              <a:bodyPr/>
              <a:lstStyle/>
              <a:p>
                <a:endParaRPr lang="en-US"/>
              </a:p>
            </p:txBody>
          </p:sp>
          <p:sp>
            <p:nvSpPr>
              <p:cNvPr id="12332" name="Freeform 16"/>
              <p:cNvSpPr>
                <a:spLocks/>
              </p:cNvSpPr>
              <p:nvPr/>
            </p:nvSpPr>
            <p:spPr bwMode="auto">
              <a:xfrm>
                <a:off x="3573" y="2196"/>
                <a:ext cx="216" cy="215"/>
              </a:xfrm>
              <a:custGeom>
                <a:avLst/>
                <a:gdLst>
                  <a:gd name="T0" fmla="*/ 20 w 216"/>
                  <a:gd name="T1" fmla="*/ 43 h 215"/>
                  <a:gd name="T2" fmla="*/ 11 w 216"/>
                  <a:gd name="T3" fmla="*/ 46 h 215"/>
                  <a:gd name="T4" fmla="*/ 5 w 216"/>
                  <a:gd name="T5" fmla="*/ 42 h 215"/>
                  <a:gd name="T6" fmla="*/ 0 w 216"/>
                  <a:gd name="T7" fmla="*/ 37 h 215"/>
                  <a:gd name="T8" fmla="*/ 2 w 216"/>
                  <a:gd name="T9" fmla="*/ 29 h 215"/>
                  <a:gd name="T10" fmla="*/ 6 w 216"/>
                  <a:gd name="T11" fmla="*/ 19 h 215"/>
                  <a:gd name="T12" fmla="*/ 13 w 216"/>
                  <a:gd name="T13" fmla="*/ 10 h 215"/>
                  <a:gd name="T14" fmla="*/ 21 w 216"/>
                  <a:gd name="T15" fmla="*/ 4 h 215"/>
                  <a:gd name="T16" fmla="*/ 31 w 216"/>
                  <a:gd name="T17" fmla="*/ 0 h 215"/>
                  <a:gd name="T18" fmla="*/ 37 w 216"/>
                  <a:gd name="T19" fmla="*/ 0 h 215"/>
                  <a:gd name="T20" fmla="*/ 42 w 216"/>
                  <a:gd name="T21" fmla="*/ 5 h 215"/>
                  <a:gd name="T22" fmla="*/ 45 w 216"/>
                  <a:gd name="T23" fmla="*/ 12 h 215"/>
                  <a:gd name="T24" fmla="*/ 45 w 216"/>
                  <a:gd name="T25" fmla="*/ 18 h 215"/>
                  <a:gd name="T26" fmla="*/ 47 w 216"/>
                  <a:gd name="T27" fmla="*/ 24 h 215"/>
                  <a:gd name="T28" fmla="*/ 76 w 216"/>
                  <a:gd name="T29" fmla="*/ 9 h 215"/>
                  <a:gd name="T30" fmla="*/ 101 w 216"/>
                  <a:gd name="T31" fmla="*/ 14 h 215"/>
                  <a:gd name="T32" fmla="*/ 127 w 216"/>
                  <a:gd name="T33" fmla="*/ 18 h 215"/>
                  <a:gd name="T34" fmla="*/ 148 w 216"/>
                  <a:gd name="T35" fmla="*/ 15 h 215"/>
                  <a:gd name="T36" fmla="*/ 156 w 216"/>
                  <a:gd name="T37" fmla="*/ 17 h 215"/>
                  <a:gd name="T38" fmla="*/ 158 w 216"/>
                  <a:gd name="T39" fmla="*/ 25 h 215"/>
                  <a:gd name="T40" fmla="*/ 158 w 216"/>
                  <a:gd name="T41" fmla="*/ 31 h 215"/>
                  <a:gd name="T42" fmla="*/ 154 w 216"/>
                  <a:gd name="T43" fmla="*/ 37 h 215"/>
                  <a:gd name="T44" fmla="*/ 143 w 216"/>
                  <a:gd name="T45" fmla="*/ 40 h 215"/>
                  <a:gd name="T46" fmla="*/ 137 w 216"/>
                  <a:gd name="T47" fmla="*/ 38 h 215"/>
                  <a:gd name="T48" fmla="*/ 131 w 216"/>
                  <a:gd name="T49" fmla="*/ 32 h 215"/>
                  <a:gd name="T50" fmla="*/ 111 w 216"/>
                  <a:gd name="T51" fmla="*/ 30 h 215"/>
                  <a:gd name="T52" fmla="*/ 90 w 216"/>
                  <a:gd name="T53" fmla="*/ 33 h 215"/>
                  <a:gd name="T54" fmla="*/ 126 w 216"/>
                  <a:gd name="T55" fmla="*/ 77 h 215"/>
                  <a:gd name="T56" fmla="*/ 178 w 216"/>
                  <a:gd name="T57" fmla="*/ 105 h 215"/>
                  <a:gd name="T58" fmla="*/ 189 w 216"/>
                  <a:gd name="T59" fmla="*/ 98 h 215"/>
                  <a:gd name="T60" fmla="*/ 203 w 216"/>
                  <a:gd name="T61" fmla="*/ 90 h 215"/>
                  <a:gd name="T62" fmla="*/ 214 w 216"/>
                  <a:gd name="T63" fmla="*/ 89 h 215"/>
                  <a:gd name="T64" fmla="*/ 135 w 216"/>
                  <a:gd name="T65" fmla="*/ 122 h 215"/>
                  <a:gd name="T66" fmla="*/ 138 w 216"/>
                  <a:gd name="T67" fmla="*/ 169 h 215"/>
                  <a:gd name="T68" fmla="*/ 91 w 216"/>
                  <a:gd name="T69" fmla="*/ 208 h 215"/>
                  <a:gd name="T70" fmla="*/ 94 w 216"/>
                  <a:gd name="T71" fmla="*/ 197 h 215"/>
                  <a:gd name="T72" fmla="*/ 105 w 216"/>
                  <a:gd name="T73" fmla="*/ 182 h 215"/>
                  <a:gd name="T74" fmla="*/ 84 w 216"/>
                  <a:gd name="T75" fmla="*/ 137 h 215"/>
                  <a:gd name="T76" fmla="*/ 53 w 216"/>
                  <a:gd name="T77" fmla="*/ 98 h 215"/>
                  <a:gd name="T78" fmla="*/ 33 w 216"/>
                  <a:gd name="T79" fmla="*/ 102 h 215"/>
                  <a:gd name="T80" fmla="*/ 32 w 216"/>
                  <a:gd name="T81" fmla="*/ 127 h 215"/>
                  <a:gd name="T82" fmla="*/ 38 w 216"/>
                  <a:gd name="T83" fmla="*/ 133 h 215"/>
                  <a:gd name="T84" fmla="*/ 41 w 216"/>
                  <a:gd name="T85" fmla="*/ 144 h 215"/>
                  <a:gd name="T86" fmla="*/ 40 w 216"/>
                  <a:gd name="T87" fmla="*/ 149 h 215"/>
                  <a:gd name="T88" fmla="*/ 35 w 216"/>
                  <a:gd name="T89" fmla="*/ 156 h 215"/>
                  <a:gd name="T90" fmla="*/ 29 w 216"/>
                  <a:gd name="T91" fmla="*/ 156 h 215"/>
                  <a:gd name="T92" fmla="*/ 21 w 216"/>
                  <a:gd name="T93" fmla="*/ 156 h 215"/>
                  <a:gd name="T94" fmla="*/ 16 w 216"/>
                  <a:gd name="T95" fmla="*/ 147 h 215"/>
                  <a:gd name="T96" fmla="*/ 19 w 216"/>
                  <a:gd name="T97" fmla="*/ 136 h 215"/>
                  <a:gd name="T98" fmla="*/ 19 w 216"/>
                  <a:gd name="T99" fmla="*/ 108 h 215"/>
                  <a:gd name="T100" fmla="*/ 11 w 216"/>
                  <a:gd name="T101" fmla="*/ 80 h 215"/>
                  <a:gd name="T102" fmla="*/ 24 w 216"/>
                  <a:gd name="T103" fmla="*/ 51 h 21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
                  <a:gd name="T157" fmla="*/ 0 h 215"/>
                  <a:gd name="T158" fmla="*/ 216 w 216"/>
                  <a:gd name="T159" fmla="*/ 215 h 21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 h="215">
                    <a:moveTo>
                      <a:pt x="25" y="40"/>
                    </a:moveTo>
                    <a:lnTo>
                      <a:pt x="22" y="43"/>
                    </a:lnTo>
                    <a:lnTo>
                      <a:pt x="20" y="43"/>
                    </a:lnTo>
                    <a:lnTo>
                      <a:pt x="17" y="44"/>
                    </a:lnTo>
                    <a:lnTo>
                      <a:pt x="14" y="45"/>
                    </a:lnTo>
                    <a:lnTo>
                      <a:pt x="11" y="46"/>
                    </a:lnTo>
                    <a:lnTo>
                      <a:pt x="10" y="45"/>
                    </a:lnTo>
                    <a:lnTo>
                      <a:pt x="7" y="44"/>
                    </a:lnTo>
                    <a:lnTo>
                      <a:pt x="5" y="42"/>
                    </a:lnTo>
                    <a:lnTo>
                      <a:pt x="2" y="39"/>
                    </a:lnTo>
                    <a:lnTo>
                      <a:pt x="0" y="37"/>
                    </a:lnTo>
                    <a:lnTo>
                      <a:pt x="0" y="35"/>
                    </a:lnTo>
                    <a:lnTo>
                      <a:pt x="1" y="32"/>
                    </a:lnTo>
                    <a:lnTo>
                      <a:pt x="2" y="29"/>
                    </a:lnTo>
                    <a:lnTo>
                      <a:pt x="3" y="26"/>
                    </a:lnTo>
                    <a:lnTo>
                      <a:pt x="3" y="24"/>
                    </a:lnTo>
                    <a:lnTo>
                      <a:pt x="6" y="19"/>
                    </a:lnTo>
                    <a:lnTo>
                      <a:pt x="8" y="17"/>
                    </a:lnTo>
                    <a:lnTo>
                      <a:pt x="8" y="15"/>
                    </a:lnTo>
                    <a:lnTo>
                      <a:pt x="13" y="10"/>
                    </a:lnTo>
                    <a:lnTo>
                      <a:pt x="14" y="9"/>
                    </a:lnTo>
                    <a:lnTo>
                      <a:pt x="19" y="6"/>
                    </a:lnTo>
                    <a:lnTo>
                      <a:pt x="21" y="4"/>
                    </a:lnTo>
                    <a:lnTo>
                      <a:pt x="23" y="4"/>
                    </a:lnTo>
                    <a:lnTo>
                      <a:pt x="28" y="1"/>
                    </a:lnTo>
                    <a:lnTo>
                      <a:pt x="31" y="0"/>
                    </a:lnTo>
                    <a:lnTo>
                      <a:pt x="32" y="1"/>
                    </a:lnTo>
                    <a:lnTo>
                      <a:pt x="34" y="1"/>
                    </a:lnTo>
                    <a:lnTo>
                      <a:pt x="37" y="0"/>
                    </a:lnTo>
                    <a:lnTo>
                      <a:pt x="39" y="2"/>
                    </a:lnTo>
                    <a:lnTo>
                      <a:pt x="40" y="3"/>
                    </a:lnTo>
                    <a:lnTo>
                      <a:pt x="42" y="5"/>
                    </a:lnTo>
                    <a:lnTo>
                      <a:pt x="44" y="7"/>
                    </a:lnTo>
                    <a:lnTo>
                      <a:pt x="46" y="9"/>
                    </a:lnTo>
                    <a:lnTo>
                      <a:pt x="45" y="12"/>
                    </a:lnTo>
                    <a:lnTo>
                      <a:pt x="45" y="14"/>
                    </a:lnTo>
                    <a:lnTo>
                      <a:pt x="44" y="17"/>
                    </a:lnTo>
                    <a:lnTo>
                      <a:pt x="45" y="18"/>
                    </a:lnTo>
                    <a:lnTo>
                      <a:pt x="44" y="21"/>
                    </a:lnTo>
                    <a:lnTo>
                      <a:pt x="42" y="23"/>
                    </a:lnTo>
                    <a:lnTo>
                      <a:pt x="47" y="24"/>
                    </a:lnTo>
                    <a:lnTo>
                      <a:pt x="53" y="22"/>
                    </a:lnTo>
                    <a:lnTo>
                      <a:pt x="66" y="15"/>
                    </a:lnTo>
                    <a:lnTo>
                      <a:pt x="76" y="9"/>
                    </a:lnTo>
                    <a:lnTo>
                      <a:pt x="82" y="9"/>
                    </a:lnTo>
                    <a:lnTo>
                      <a:pt x="93" y="12"/>
                    </a:lnTo>
                    <a:lnTo>
                      <a:pt x="101" y="14"/>
                    </a:lnTo>
                    <a:lnTo>
                      <a:pt x="109" y="18"/>
                    </a:lnTo>
                    <a:lnTo>
                      <a:pt x="116" y="17"/>
                    </a:lnTo>
                    <a:lnTo>
                      <a:pt x="127" y="18"/>
                    </a:lnTo>
                    <a:lnTo>
                      <a:pt x="137" y="18"/>
                    </a:lnTo>
                    <a:lnTo>
                      <a:pt x="147" y="16"/>
                    </a:lnTo>
                    <a:lnTo>
                      <a:pt x="148" y="15"/>
                    </a:lnTo>
                    <a:lnTo>
                      <a:pt x="150" y="17"/>
                    </a:lnTo>
                    <a:lnTo>
                      <a:pt x="153" y="14"/>
                    </a:lnTo>
                    <a:lnTo>
                      <a:pt x="156" y="17"/>
                    </a:lnTo>
                    <a:lnTo>
                      <a:pt x="158" y="19"/>
                    </a:lnTo>
                    <a:lnTo>
                      <a:pt x="156" y="23"/>
                    </a:lnTo>
                    <a:lnTo>
                      <a:pt x="158" y="25"/>
                    </a:lnTo>
                    <a:lnTo>
                      <a:pt x="158" y="27"/>
                    </a:lnTo>
                    <a:lnTo>
                      <a:pt x="157" y="30"/>
                    </a:lnTo>
                    <a:lnTo>
                      <a:pt x="158" y="31"/>
                    </a:lnTo>
                    <a:lnTo>
                      <a:pt x="158" y="33"/>
                    </a:lnTo>
                    <a:lnTo>
                      <a:pt x="155" y="36"/>
                    </a:lnTo>
                    <a:lnTo>
                      <a:pt x="154" y="37"/>
                    </a:lnTo>
                    <a:lnTo>
                      <a:pt x="151" y="38"/>
                    </a:lnTo>
                    <a:lnTo>
                      <a:pt x="146" y="41"/>
                    </a:lnTo>
                    <a:lnTo>
                      <a:pt x="143" y="40"/>
                    </a:lnTo>
                    <a:lnTo>
                      <a:pt x="142" y="39"/>
                    </a:lnTo>
                    <a:lnTo>
                      <a:pt x="138" y="39"/>
                    </a:lnTo>
                    <a:lnTo>
                      <a:pt x="137" y="38"/>
                    </a:lnTo>
                    <a:lnTo>
                      <a:pt x="135" y="36"/>
                    </a:lnTo>
                    <a:lnTo>
                      <a:pt x="133" y="34"/>
                    </a:lnTo>
                    <a:lnTo>
                      <a:pt x="131" y="32"/>
                    </a:lnTo>
                    <a:lnTo>
                      <a:pt x="128" y="29"/>
                    </a:lnTo>
                    <a:lnTo>
                      <a:pt x="127" y="28"/>
                    </a:lnTo>
                    <a:lnTo>
                      <a:pt x="111" y="30"/>
                    </a:lnTo>
                    <a:lnTo>
                      <a:pt x="98" y="31"/>
                    </a:lnTo>
                    <a:lnTo>
                      <a:pt x="91" y="32"/>
                    </a:lnTo>
                    <a:lnTo>
                      <a:pt x="90" y="33"/>
                    </a:lnTo>
                    <a:lnTo>
                      <a:pt x="100" y="51"/>
                    </a:lnTo>
                    <a:lnTo>
                      <a:pt x="107" y="66"/>
                    </a:lnTo>
                    <a:lnTo>
                      <a:pt x="126" y="77"/>
                    </a:lnTo>
                    <a:lnTo>
                      <a:pt x="139" y="82"/>
                    </a:lnTo>
                    <a:lnTo>
                      <a:pt x="162" y="95"/>
                    </a:lnTo>
                    <a:lnTo>
                      <a:pt x="178" y="105"/>
                    </a:lnTo>
                    <a:lnTo>
                      <a:pt x="182" y="105"/>
                    </a:lnTo>
                    <a:lnTo>
                      <a:pt x="186" y="101"/>
                    </a:lnTo>
                    <a:lnTo>
                      <a:pt x="189" y="98"/>
                    </a:lnTo>
                    <a:lnTo>
                      <a:pt x="194" y="95"/>
                    </a:lnTo>
                    <a:lnTo>
                      <a:pt x="198" y="93"/>
                    </a:lnTo>
                    <a:lnTo>
                      <a:pt x="203" y="90"/>
                    </a:lnTo>
                    <a:lnTo>
                      <a:pt x="208" y="89"/>
                    </a:lnTo>
                    <a:lnTo>
                      <a:pt x="209" y="90"/>
                    </a:lnTo>
                    <a:lnTo>
                      <a:pt x="214" y="89"/>
                    </a:lnTo>
                    <a:lnTo>
                      <a:pt x="215" y="90"/>
                    </a:lnTo>
                    <a:lnTo>
                      <a:pt x="169" y="136"/>
                    </a:lnTo>
                    <a:lnTo>
                      <a:pt x="135" y="122"/>
                    </a:lnTo>
                    <a:lnTo>
                      <a:pt x="118" y="115"/>
                    </a:lnTo>
                    <a:lnTo>
                      <a:pt x="124" y="133"/>
                    </a:lnTo>
                    <a:lnTo>
                      <a:pt x="138" y="169"/>
                    </a:lnTo>
                    <a:lnTo>
                      <a:pt x="93" y="214"/>
                    </a:lnTo>
                    <a:lnTo>
                      <a:pt x="91" y="212"/>
                    </a:lnTo>
                    <a:lnTo>
                      <a:pt x="91" y="208"/>
                    </a:lnTo>
                    <a:lnTo>
                      <a:pt x="92" y="205"/>
                    </a:lnTo>
                    <a:lnTo>
                      <a:pt x="92" y="201"/>
                    </a:lnTo>
                    <a:lnTo>
                      <a:pt x="94" y="197"/>
                    </a:lnTo>
                    <a:lnTo>
                      <a:pt x="97" y="192"/>
                    </a:lnTo>
                    <a:lnTo>
                      <a:pt x="99" y="188"/>
                    </a:lnTo>
                    <a:lnTo>
                      <a:pt x="105" y="182"/>
                    </a:lnTo>
                    <a:lnTo>
                      <a:pt x="107" y="176"/>
                    </a:lnTo>
                    <a:lnTo>
                      <a:pt x="97" y="160"/>
                    </a:lnTo>
                    <a:lnTo>
                      <a:pt x="84" y="137"/>
                    </a:lnTo>
                    <a:lnTo>
                      <a:pt x="79" y="124"/>
                    </a:lnTo>
                    <a:lnTo>
                      <a:pt x="68" y="105"/>
                    </a:lnTo>
                    <a:lnTo>
                      <a:pt x="53" y="98"/>
                    </a:lnTo>
                    <a:lnTo>
                      <a:pt x="34" y="89"/>
                    </a:lnTo>
                    <a:lnTo>
                      <a:pt x="34" y="93"/>
                    </a:lnTo>
                    <a:lnTo>
                      <a:pt x="33" y="102"/>
                    </a:lnTo>
                    <a:lnTo>
                      <a:pt x="32" y="113"/>
                    </a:lnTo>
                    <a:lnTo>
                      <a:pt x="30" y="125"/>
                    </a:lnTo>
                    <a:lnTo>
                      <a:pt x="32" y="127"/>
                    </a:lnTo>
                    <a:lnTo>
                      <a:pt x="34" y="129"/>
                    </a:lnTo>
                    <a:lnTo>
                      <a:pt x="36" y="131"/>
                    </a:lnTo>
                    <a:lnTo>
                      <a:pt x="38" y="133"/>
                    </a:lnTo>
                    <a:lnTo>
                      <a:pt x="41" y="136"/>
                    </a:lnTo>
                    <a:lnTo>
                      <a:pt x="42" y="141"/>
                    </a:lnTo>
                    <a:lnTo>
                      <a:pt x="41" y="144"/>
                    </a:lnTo>
                    <a:lnTo>
                      <a:pt x="42" y="145"/>
                    </a:lnTo>
                    <a:lnTo>
                      <a:pt x="41" y="148"/>
                    </a:lnTo>
                    <a:lnTo>
                      <a:pt x="40" y="149"/>
                    </a:lnTo>
                    <a:lnTo>
                      <a:pt x="39" y="152"/>
                    </a:lnTo>
                    <a:lnTo>
                      <a:pt x="37" y="154"/>
                    </a:lnTo>
                    <a:lnTo>
                      <a:pt x="35" y="156"/>
                    </a:lnTo>
                    <a:lnTo>
                      <a:pt x="33" y="156"/>
                    </a:lnTo>
                    <a:lnTo>
                      <a:pt x="30" y="157"/>
                    </a:lnTo>
                    <a:lnTo>
                      <a:pt x="29" y="156"/>
                    </a:lnTo>
                    <a:lnTo>
                      <a:pt x="26" y="157"/>
                    </a:lnTo>
                    <a:lnTo>
                      <a:pt x="25" y="156"/>
                    </a:lnTo>
                    <a:lnTo>
                      <a:pt x="21" y="156"/>
                    </a:lnTo>
                    <a:lnTo>
                      <a:pt x="19" y="154"/>
                    </a:lnTo>
                    <a:lnTo>
                      <a:pt x="16" y="151"/>
                    </a:lnTo>
                    <a:lnTo>
                      <a:pt x="16" y="147"/>
                    </a:lnTo>
                    <a:lnTo>
                      <a:pt x="18" y="145"/>
                    </a:lnTo>
                    <a:lnTo>
                      <a:pt x="18" y="141"/>
                    </a:lnTo>
                    <a:lnTo>
                      <a:pt x="19" y="136"/>
                    </a:lnTo>
                    <a:lnTo>
                      <a:pt x="20" y="127"/>
                    </a:lnTo>
                    <a:lnTo>
                      <a:pt x="20" y="113"/>
                    </a:lnTo>
                    <a:lnTo>
                      <a:pt x="19" y="108"/>
                    </a:lnTo>
                    <a:lnTo>
                      <a:pt x="16" y="99"/>
                    </a:lnTo>
                    <a:lnTo>
                      <a:pt x="14" y="91"/>
                    </a:lnTo>
                    <a:lnTo>
                      <a:pt x="11" y="80"/>
                    </a:lnTo>
                    <a:lnTo>
                      <a:pt x="11" y="74"/>
                    </a:lnTo>
                    <a:lnTo>
                      <a:pt x="18" y="63"/>
                    </a:lnTo>
                    <a:lnTo>
                      <a:pt x="24" y="51"/>
                    </a:lnTo>
                    <a:lnTo>
                      <a:pt x="25" y="46"/>
                    </a:lnTo>
                    <a:lnTo>
                      <a:pt x="25" y="40"/>
                    </a:lnTo>
                  </a:path>
                </a:pathLst>
              </a:custGeom>
              <a:solidFill>
                <a:srgbClr val="FF5F00"/>
              </a:solidFill>
              <a:ln w="12700" cap="rnd">
                <a:noFill/>
                <a:round/>
                <a:headEnd/>
                <a:tailEnd/>
              </a:ln>
            </p:spPr>
            <p:txBody>
              <a:bodyPr/>
              <a:lstStyle/>
              <a:p>
                <a:endParaRPr lang="en-US"/>
              </a:p>
            </p:txBody>
          </p:sp>
          <p:sp>
            <p:nvSpPr>
              <p:cNvPr id="12333" name="Freeform 17"/>
              <p:cNvSpPr>
                <a:spLocks/>
              </p:cNvSpPr>
              <p:nvPr/>
            </p:nvSpPr>
            <p:spPr bwMode="auto">
              <a:xfrm>
                <a:off x="3982" y="2337"/>
                <a:ext cx="207" cy="221"/>
              </a:xfrm>
              <a:custGeom>
                <a:avLst/>
                <a:gdLst>
                  <a:gd name="T0" fmla="*/ 157 w 207"/>
                  <a:gd name="T1" fmla="*/ 21 h 221"/>
                  <a:gd name="T2" fmla="*/ 154 w 207"/>
                  <a:gd name="T3" fmla="*/ 12 h 221"/>
                  <a:gd name="T4" fmla="*/ 156 w 207"/>
                  <a:gd name="T5" fmla="*/ 6 h 221"/>
                  <a:gd name="T6" fmla="*/ 160 w 207"/>
                  <a:gd name="T7" fmla="*/ 0 h 221"/>
                  <a:gd name="T8" fmla="*/ 169 w 207"/>
                  <a:gd name="T9" fmla="*/ 0 h 221"/>
                  <a:gd name="T10" fmla="*/ 179 w 207"/>
                  <a:gd name="T11" fmla="*/ 3 h 221"/>
                  <a:gd name="T12" fmla="*/ 189 w 207"/>
                  <a:gd name="T13" fmla="*/ 8 h 221"/>
                  <a:gd name="T14" fmla="*/ 196 w 207"/>
                  <a:gd name="T15" fmla="*/ 15 h 221"/>
                  <a:gd name="T16" fmla="*/ 202 w 207"/>
                  <a:gd name="T17" fmla="*/ 24 h 221"/>
                  <a:gd name="T18" fmla="*/ 203 w 207"/>
                  <a:gd name="T19" fmla="*/ 31 h 221"/>
                  <a:gd name="T20" fmla="*/ 199 w 207"/>
                  <a:gd name="T21" fmla="*/ 37 h 221"/>
                  <a:gd name="T22" fmla="*/ 193 w 207"/>
                  <a:gd name="T23" fmla="*/ 41 h 221"/>
                  <a:gd name="T24" fmla="*/ 186 w 207"/>
                  <a:gd name="T25" fmla="*/ 42 h 221"/>
                  <a:gd name="T26" fmla="*/ 181 w 207"/>
                  <a:gd name="T27" fmla="*/ 45 h 221"/>
                  <a:gd name="T28" fmla="*/ 200 w 207"/>
                  <a:gd name="T29" fmla="*/ 70 h 221"/>
                  <a:gd name="T30" fmla="*/ 199 w 207"/>
                  <a:gd name="T31" fmla="*/ 96 h 221"/>
                  <a:gd name="T32" fmla="*/ 199 w 207"/>
                  <a:gd name="T33" fmla="*/ 123 h 221"/>
                  <a:gd name="T34" fmla="*/ 206 w 207"/>
                  <a:gd name="T35" fmla="*/ 142 h 221"/>
                  <a:gd name="T36" fmla="*/ 204 w 207"/>
                  <a:gd name="T37" fmla="*/ 150 h 221"/>
                  <a:gd name="T38" fmla="*/ 197 w 207"/>
                  <a:gd name="T39" fmla="*/ 155 h 221"/>
                  <a:gd name="T40" fmla="*/ 191 w 207"/>
                  <a:gd name="T41" fmla="*/ 155 h 221"/>
                  <a:gd name="T42" fmla="*/ 184 w 207"/>
                  <a:gd name="T43" fmla="*/ 152 h 221"/>
                  <a:gd name="T44" fmla="*/ 179 w 207"/>
                  <a:gd name="T45" fmla="*/ 142 h 221"/>
                  <a:gd name="T46" fmla="*/ 181 w 207"/>
                  <a:gd name="T47" fmla="*/ 136 h 221"/>
                  <a:gd name="T48" fmla="*/ 186 w 207"/>
                  <a:gd name="T49" fmla="*/ 128 h 221"/>
                  <a:gd name="T50" fmla="*/ 184 w 207"/>
                  <a:gd name="T51" fmla="*/ 108 h 221"/>
                  <a:gd name="T52" fmla="*/ 179 w 207"/>
                  <a:gd name="T53" fmla="*/ 88 h 221"/>
                  <a:gd name="T54" fmla="*/ 141 w 207"/>
                  <a:gd name="T55" fmla="*/ 131 h 221"/>
                  <a:gd name="T56" fmla="*/ 121 w 207"/>
                  <a:gd name="T57" fmla="*/ 187 h 221"/>
                  <a:gd name="T58" fmla="*/ 130 w 207"/>
                  <a:gd name="T59" fmla="*/ 197 h 221"/>
                  <a:gd name="T60" fmla="*/ 140 w 207"/>
                  <a:gd name="T61" fmla="*/ 208 h 221"/>
                  <a:gd name="T62" fmla="*/ 141 w 207"/>
                  <a:gd name="T63" fmla="*/ 219 h 221"/>
                  <a:gd name="T64" fmla="*/ 97 w 207"/>
                  <a:gd name="T65" fmla="*/ 147 h 221"/>
                  <a:gd name="T66" fmla="*/ 52 w 207"/>
                  <a:gd name="T67" fmla="*/ 158 h 221"/>
                  <a:gd name="T68" fmla="*/ 6 w 207"/>
                  <a:gd name="T69" fmla="*/ 117 h 221"/>
                  <a:gd name="T70" fmla="*/ 18 w 207"/>
                  <a:gd name="T71" fmla="*/ 118 h 221"/>
                  <a:gd name="T72" fmla="*/ 34 w 207"/>
                  <a:gd name="T73" fmla="*/ 127 h 221"/>
                  <a:gd name="T74" fmla="*/ 74 w 207"/>
                  <a:gd name="T75" fmla="*/ 99 h 221"/>
                  <a:gd name="T76" fmla="*/ 108 w 207"/>
                  <a:gd name="T77" fmla="*/ 62 h 221"/>
                  <a:gd name="T78" fmla="*/ 101 w 207"/>
                  <a:gd name="T79" fmla="*/ 43 h 221"/>
                  <a:gd name="T80" fmla="*/ 76 w 207"/>
                  <a:gd name="T81" fmla="*/ 46 h 221"/>
                  <a:gd name="T82" fmla="*/ 72 w 207"/>
                  <a:gd name="T83" fmla="*/ 52 h 221"/>
                  <a:gd name="T84" fmla="*/ 62 w 207"/>
                  <a:gd name="T85" fmla="*/ 57 h 221"/>
                  <a:gd name="T86" fmla="*/ 56 w 207"/>
                  <a:gd name="T87" fmla="*/ 57 h 221"/>
                  <a:gd name="T88" fmla="*/ 48 w 207"/>
                  <a:gd name="T89" fmla="*/ 53 h 221"/>
                  <a:gd name="T90" fmla="*/ 47 w 207"/>
                  <a:gd name="T91" fmla="*/ 47 h 221"/>
                  <a:gd name="T92" fmla="*/ 46 w 207"/>
                  <a:gd name="T93" fmla="*/ 39 h 221"/>
                  <a:gd name="T94" fmla="*/ 55 w 207"/>
                  <a:gd name="T95" fmla="*/ 33 h 221"/>
                  <a:gd name="T96" fmla="*/ 66 w 207"/>
                  <a:gd name="T97" fmla="*/ 34 h 221"/>
                  <a:gd name="T98" fmla="*/ 94 w 207"/>
                  <a:gd name="T99" fmla="*/ 30 h 221"/>
                  <a:gd name="T100" fmla="*/ 120 w 207"/>
                  <a:gd name="T101" fmla="*/ 18 h 221"/>
                  <a:gd name="T102" fmla="*/ 150 w 207"/>
                  <a:gd name="T103" fmla="*/ 26 h 22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7"/>
                  <a:gd name="T157" fmla="*/ 0 h 221"/>
                  <a:gd name="T158" fmla="*/ 207 w 207"/>
                  <a:gd name="T159" fmla="*/ 221 h 22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7" h="221">
                    <a:moveTo>
                      <a:pt x="161" y="25"/>
                    </a:moveTo>
                    <a:lnTo>
                      <a:pt x="159" y="23"/>
                    </a:lnTo>
                    <a:lnTo>
                      <a:pt x="157" y="21"/>
                    </a:lnTo>
                    <a:lnTo>
                      <a:pt x="156" y="17"/>
                    </a:lnTo>
                    <a:lnTo>
                      <a:pt x="155" y="15"/>
                    </a:lnTo>
                    <a:lnTo>
                      <a:pt x="154" y="12"/>
                    </a:lnTo>
                    <a:lnTo>
                      <a:pt x="155" y="11"/>
                    </a:lnTo>
                    <a:lnTo>
                      <a:pt x="154" y="8"/>
                    </a:lnTo>
                    <a:lnTo>
                      <a:pt x="156" y="6"/>
                    </a:lnTo>
                    <a:lnTo>
                      <a:pt x="156" y="5"/>
                    </a:lnTo>
                    <a:lnTo>
                      <a:pt x="158" y="3"/>
                    </a:lnTo>
                    <a:lnTo>
                      <a:pt x="160" y="0"/>
                    </a:lnTo>
                    <a:lnTo>
                      <a:pt x="163" y="0"/>
                    </a:lnTo>
                    <a:lnTo>
                      <a:pt x="166" y="1"/>
                    </a:lnTo>
                    <a:lnTo>
                      <a:pt x="169" y="0"/>
                    </a:lnTo>
                    <a:lnTo>
                      <a:pt x="171" y="1"/>
                    </a:lnTo>
                    <a:lnTo>
                      <a:pt x="175" y="1"/>
                    </a:lnTo>
                    <a:lnTo>
                      <a:pt x="179" y="3"/>
                    </a:lnTo>
                    <a:lnTo>
                      <a:pt x="181" y="5"/>
                    </a:lnTo>
                    <a:lnTo>
                      <a:pt x="184" y="4"/>
                    </a:lnTo>
                    <a:lnTo>
                      <a:pt x="189" y="8"/>
                    </a:lnTo>
                    <a:lnTo>
                      <a:pt x="190" y="9"/>
                    </a:lnTo>
                    <a:lnTo>
                      <a:pt x="193" y="14"/>
                    </a:lnTo>
                    <a:lnTo>
                      <a:pt x="196" y="15"/>
                    </a:lnTo>
                    <a:lnTo>
                      <a:pt x="198" y="18"/>
                    </a:lnTo>
                    <a:lnTo>
                      <a:pt x="200" y="22"/>
                    </a:lnTo>
                    <a:lnTo>
                      <a:pt x="202" y="24"/>
                    </a:lnTo>
                    <a:lnTo>
                      <a:pt x="201" y="26"/>
                    </a:lnTo>
                    <a:lnTo>
                      <a:pt x="202" y="29"/>
                    </a:lnTo>
                    <a:lnTo>
                      <a:pt x="203" y="31"/>
                    </a:lnTo>
                    <a:lnTo>
                      <a:pt x="201" y="34"/>
                    </a:lnTo>
                    <a:lnTo>
                      <a:pt x="199" y="37"/>
                    </a:lnTo>
                    <a:lnTo>
                      <a:pt x="197" y="39"/>
                    </a:lnTo>
                    <a:lnTo>
                      <a:pt x="196" y="41"/>
                    </a:lnTo>
                    <a:lnTo>
                      <a:pt x="193" y="41"/>
                    </a:lnTo>
                    <a:lnTo>
                      <a:pt x="190" y="40"/>
                    </a:lnTo>
                    <a:lnTo>
                      <a:pt x="187" y="40"/>
                    </a:lnTo>
                    <a:lnTo>
                      <a:pt x="186" y="42"/>
                    </a:lnTo>
                    <a:lnTo>
                      <a:pt x="184" y="41"/>
                    </a:lnTo>
                    <a:lnTo>
                      <a:pt x="182" y="40"/>
                    </a:lnTo>
                    <a:lnTo>
                      <a:pt x="181" y="45"/>
                    </a:lnTo>
                    <a:lnTo>
                      <a:pt x="183" y="50"/>
                    </a:lnTo>
                    <a:lnTo>
                      <a:pt x="193" y="61"/>
                    </a:lnTo>
                    <a:lnTo>
                      <a:pt x="200" y="70"/>
                    </a:lnTo>
                    <a:lnTo>
                      <a:pt x="201" y="77"/>
                    </a:lnTo>
                    <a:lnTo>
                      <a:pt x="199" y="87"/>
                    </a:lnTo>
                    <a:lnTo>
                      <a:pt x="199" y="96"/>
                    </a:lnTo>
                    <a:lnTo>
                      <a:pt x="197" y="105"/>
                    </a:lnTo>
                    <a:lnTo>
                      <a:pt x="198" y="112"/>
                    </a:lnTo>
                    <a:lnTo>
                      <a:pt x="199" y="123"/>
                    </a:lnTo>
                    <a:lnTo>
                      <a:pt x="201" y="132"/>
                    </a:lnTo>
                    <a:lnTo>
                      <a:pt x="204" y="141"/>
                    </a:lnTo>
                    <a:lnTo>
                      <a:pt x="206" y="142"/>
                    </a:lnTo>
                    <a:lnTo>
                      <a:pt x="204" y="145"/>
                    </a:lnTo>
                    <a:lnTo>
                      <a:pt x="206" y="148"/>
                    </a:lnTo>
                    <a:lnTo>
                      <a:pt x="204" y="150"/>
                    </a:lnTo>
                    <a:lnTo>
                      <a:pt x="202" y="152"/>
                    </a:lnTo>
                    <a:lnTo>
                      <a:pt x="199" y="152"/>
                    </a:lnTo>
                    <a:lnTo>
                      <a:pt x="197" y="155"/>
                    </a:lnTo>
                    <a:lnTo>
                      <a:pt x="195" y="154"/>
                    </a:lnTo>
                    <a:lnTo>
                      <a:pt x="192" y="154"/>
                    </a:lnTo>
                    <a:lnTo>
                      <a:pt x="191" y="155"/>
                    </a:lnTo>
                    <a:lnTo>
                      <a:pt x="188" y="155"/>
                    </a:lnTo>
                    <a:lnTo>
                      <a:pt x="186" y="153"/>
                    </a:lnTo>
                    <a:lnTo>
                      <a:pt x="184" y="152"/>
                    </a:lnTo>
                    <a:lnTo>
                      <a:pt x="183" y="149"/>
                    </a:lnTo>
                    <a:lnTo>
                      <a:pt x="180" y="145"/>
                    </a:lnTo>
                    <a:lnTo>
                      <a:pt x="179" y="142"/>
                    </a:lnTo>
                    <a:lnTo>
                      <a:pt x="181" y="140"/>
                    </a:lnTo>
                    <a:lnTo>
                      <a:pt x="180" y="136"/>
                    </a:lnTo>
                    <a:lnTo>
                      <a:pt x="181" y="136"/>
                    </a:lnTo>
                    <a:lnTo>
                      <a:pt x="183" y="133"/>
                    </a:lnTo>
                    <a:lnTo>
                      <a:pt x="184" y="131"/>
                    </a:lnTo>
                    <a:lnTo>
                      <a:pt x="186" y="128"/>
                    </a:lnTo>
                    <a:lnTo>
                      <a:pt x="188" y="126"/>
                    </a:lnTo>
                    <a:lnTo>
                      <a:pt x="189" y="124"/>
                    </a:lnTo>
                    <a:lnTo>
                      <a:pt x="184" y="108"/>
                    </a:lnTo>
                    <a:lnTo>
                      <a:pt x="181" y="96"/>
                    </a:lnTo>
                    <a:lnTo>
                      <a:pt x="180" y="89"/>
                    </a:lnTo>
                    <a:lnTo>
                      <a:pt x="179" y="88"/>
                    </a:lnTo>
                    <a:lnTo>
                      <a:pt x="163" y="101"/>
                    </a:lnTo>
                    <a:lnTo>
                      <a:pt x="149" y="109"/>
                    </a:lnTo>
                    <a:lnTo>
                      <a:pt x="141" y="131"/>
                    </a:lnTo>
                    <a:lnTo>
                      <a:pt x="137" y="144"/>
                    </a:lnTo>
                    <a:lnTo>
                      <a:pt x="128" y="169"/>
                    </a:lnTo>
                    <a:lnTo>
                      <a:pt x="121" y="187"/>
                    </a:lnTo>
                    <a:lnTo>
                      <a:pt x="122" y="191"/>
                    </a:lnTo>
                    <a:lnTo>
                      <a:pt x="126" y="194"/>
                    </a:lnTo>
                    <a:lnTo>
                      <a:pt x="130" y="197"/>
                    </a:lnTo>
                    <a:lnTo>
                      <a:pt x="134" y="200"/>
                    </a:lnTo>
                    <a:lnTo>
                      <a:pt x="137" y="204"/>
                    </a:lnTo>
                    <a:lnTo>
                      <a:pt x="140" y="208"/>
                    </a:lnTo>
                    <a:lnTo>
                      <a:pt x="142" y="213"/>
                    </a:lnTo>
                    <a:lnTo>
                      <a:pt x="141" y="215"/>
                    </a:lnTo>
                    <a:lnTo>
                      <a:pt x="141" y="219"/>
                    </a:lnTo>
                    <a:lnTo>
                      <a:pt x="141" y="220"/>
                    </a:lnTo>
                    <a:lnTo>
                      <a:pt x="90" y="183"/>
                    </a:lnTo>
                    <a:lnTo>
                      <a:pt x="97" y="147"/>
                    </a:lnTo>
                    <a:lnTo>
                      <a:pt x="102" y="129"/>
                    </a:lnTo>
                    <a:lnTo>
                      <a:pt x="85" y="138"/>
                    </a:lnTo>
                    <a:lnTo>
                      <a:pt x="52" y="158"/>
                    </a:lnTo>
                    <a:lnTo>
                      <a:pt x="0" y="120"/>
                    </a:lnTo>
                    <a:lnTo>
                      <a:pt x="1" y="117"/>
                    </a:lnTo>
                    <a:lnTo>
                      <a:pt x="6" y="117"/>
                    </a:lnTo>
                    <a:lnTo>
                      <a:pt x="8" y="116"/>
                    </a:lnTo>
                    <a:lnTo>
                      <a:pt x="13" y="116"/>
                    </a:lnTo>
                    <a:lnTo>
                      <a:pt x="18" y="118"/>
                    </a:lnTo>
                    <a:lnTo>
                      <a:pt x="23" y="119"/>
                    </a:lnTo>
                    <a:lnTo>
                      <a:pt x="27" y="122"/>
                    </a:lnTo>
                    <a:lnTo>
                      <a:pt x="34" y="127"/>
                    </a:lnTo>
                    <a:lnTo>
                      <a:pt x="40" y="127"/>
                    </a:lnTo>
                    <a:lnTo>
                      <a:pt x="55" y="116"/>
                    </a:lnTo>
                    <a:lnTo>
                      <a:pt x="74" y="99"/>
                    </a:lnTo>
                    <a:lnTo>
                      <a:pt x="86" y="92"/>
                    </a:lnTo>
                    <a:lnTo>
                      <a:pt x="104" y="77"/>
                    </a:lnTo>
                    <a:lnTo>
                      <a:pt x="108" y="62"/>
                    </a:lnTo>
                    <a:lnTo>
                      <a:pt x="115" y="41"/>
                    </a:lnTo>
                    <a:lnTo>
                      <a:pt x="110" y="42"/>
                    </a:lnTo>
                    <a:lnTo>
                      <a:pt x="101" y="43"/>
                    </a:lnTo>
                    <a:lnTo>
                      <a:pt x="90" y="44"/>
                    </a:lnTo>
                    <a:lnTo>
                      <a:pt x="78" y="43"/>
                    </a:lnTo>
                    <a:lnTo>
                      <a:pt x="76" y="46"/>
                    </a:lnTo>
                    <a:lnTo>
                      <a:pt x="75" y="47"/>
                    </a:lnTo>
                    <a:lnTo>
                      <a:pt x="73" y="50"/>
                    </a:lnTo>
                    <a:lnTo>
                      <a:pt x="72" y="52"/>
                    </a:lnTo>
                    <a:lnTo>
                      <a:pt x="69" y="55"/>
                    </a:lnTo>
                    <a:lnTo>
                      <a:pt x="64" y="58"/>
                    </a:lnTo>
                    <a:lnTo>
                      <a:pt x="62" y="57"/>
                    </a:lnTo>
                    <a:lnTo>
                      <a:pt x="61" y="59"/>
                    </a:lnTo>
                    <a:lnTo>
                      <a:pt x="58" y="58"/>
                    </a:lnTo>
                    <a:lnTo>
                      <a:pt x="56" y="57"/>
                    </a:lnTo>
                    <a:lnTo>
                      <a:pt x="52" y="56"/>
                    </a:lnTo>
                    <a:lnTo>
                      <a:pt x="51" y="55"/>
                    </a:lnTo>
                    <a:lnTo>
                      <a:pt x="48" y="53"/>
                    </a:lnTo>
                    <a:lnTo>
                      <a:pt x="48" y="51"/>
                    </a:lnTo>
                    <a:lnTo>
                      <a:pt x="46" y="49"/>
                    </a:lnTo>
                    <a:lnTo>
                      <a:pt x="47" y="47"/>
                    </a:lnTo>
                    <a:lnTo>
                      <a:pt x="46" y="45"/>
                    </a:lnTo>
                    <a:lnTo>
                      <a:pt x="48" y="43"/>
                    </a:lnTo>
                    <a:lnTo>
                      <a:pt x="46" y="39"/>
                    </a:lnTo>
                    <a:lnTo>
                      <a:pt x="48" y="37"/>
                    </a:lnTo>
                    <a:lnTo>
                      <a:pt x="50" y="35"/>
                    </a:lnTo>
                    <a:lnTo>
                      <a:pt x="55" y="33"/>
                    </a:lnTo>
                    <a:lnTo>
                      <a:pt x="56" y="34"/>
                    </a:lnTo>
                    <a:lnTo>
                      <a:pt x="60" y="34"/>
                    </a:lnTo>
                    <a:lnTo>
                      <a:pt x="66" y="34"/>
                    </a:lnTo>
                    <a:lnTo>
                      <a:pt x="76" y="33"/>
                    </a:lnTo>
                    <a:lnTo>
                      <a:pt x="89" y="32"/>
                    </a:lnTo>
                    <a:lnTo>
                      <a:pt x="94" y="30"/>
                    </a:lnTo>
                    <a:lnTo>
                      <a:pt x="101" y="25"/>
                    </a:lnTo>
                    <a:lnTo>
                      <a:pt x="110" y="22"/>
                    </a:lnTo>
                    <a:lnTo>
                      <a:pt x="120" y="18"/>
                    </a:lnTo>
                    <a:lnTo>
                      <a:pt x="127" y="17"/>
                    </a:lnTo>
                    <a:lnTo>
                      <a:pt x="137" y="21"/>
                    </a:lnTo>
                    <a:lnTo>
                      <a:pt x="150" y="26"/>
                    </a:lnTo>
                    <a:lnTo>
                      <a:pt x="156" y="27"/>
                    </a:lnTo>
                    <a:lnTo>
                      <a:pt x="161" y="25"/>
                    </a:lnTo>
                  </a:path>
                </a:pathLst>
              </a:custGeom>
              <a:solidFill>
                <a:srgbClr val="FF5F00"/>
              </a:solidFill>
              <a:ln w="12700" cap="rnd">
                <a:noFill/>
                <a:round/>
                <a:headEnd/>
                <a:tailEnd/>
              </a:ln>
            </p:spPr>
            <p:txBody>
              <a:bodyPr/>
              <a:lstStyle/>
              <a:p>
                <a:endParaRPr lang="en-US"/>
              </a:p>
            </p:txBody>
          </p:sp>
          <p:sp>
            <p:nvSpPr>
              <p:cNvPr id="12334" name="Freeform 18"/>
              <p:cNvSpPr>
                <a:spLocks/>
              </p:cNvSpPr>
              <p:nvPr/>
            </p:nvSpPr>
            <p:spPr bwMode="auto">
              <a:xfrm>
                <a:off x="3712" y="2463"/>
                <a:ext cx="194" cy="203"/>
              </a:xfrm>
              <a:custGeom>
                <a:avLst/>
                <a:gdLst>
                  <a:gd name="T0" fmla="*/ 79 w 194"/>
                  <a:gd name="T1" fmla="*/ 29 h 203"/>
                  <a:gd name="T2" fmla="*/ 71 w 194"/>
                  <a:gd name="T3" fmla="*/ 24 h 203"/>
                  <a:gd name="T4" fmla="*/ 69 w 194"/>
                  <a:gd name="T5" fmla="*/ 18 h 203"/>
                  <a:gd name="T6" fmla="*/ 69 w 194"/>
                  <a:gd name="T7" fmla="*/ 11 h 203"/>
                  <a:gd name="T8" fmla="*/ 76 w 194"/>
                  <a:gd name="T9" fmla="*/ 6 h 203"/>
                  <a:gd name="T10" fmla="*/ 86 w 194"/>
                  <a:gd name="T11" fmla="*/ 2 h 203"/>
                  <a:gd name="T12" fmla="*/ 97 w 194"/>
                  <a:gd name="T13" fmla="*/ 0 h 203"/>
                  <a:gd name="T14" fmla="*/ 107 w 194"/>
                  <a:gd name="T15" fmla="*/ 2 h 203"/>
                  <a:gd name="T16" fmla="*/ 117 w 194"/>
                  <a:gd name="T17" fmla="*/ 6 h 203"/>
                  <a:gd name="T18" fmla="*/ 122 w 194"/>
                  <a:gd name="T19" fmla="*/ 11 h 203"/>
                  <a:gd name="T20" fmla="*/ 122 w 194"/>
                  <a:gd name="T21" fmla="*/ 18 h 203"/>
                  <a:gd name="T22" fmla="*/ 119 w 194"/>
                  <a:gd name="T23" fmla="*/ 24 h 203"/>
                  <a:gd name="T24" fmla="*/ 114 w 194"/>
                  <a:gd name="T25" fmla="*/ 29 h 203"/>
                  <a:gd name="T26" fmla="*/ 112 w 194"/>
                  <a:gd name="T27" fmla="*/ 35 h 203"/>
                  <a:gd name="T28" fmla="*/ 142 w 194"/>
                  <a:gd name="T29" fmla="*/ 44 h 203"/>
                  <a:gd name="T30" fmla="*/ 157 w 194"/>
                  <a:gd name="T31" fmla="*/ 65 h 203"/>
                  <a:gd name="T32" fmla="*/ 173 w 194"/>
                  <a:gd name="T33" fmla="*/ 87 h 203"/>
                  <a:gd name="T34" fmla="*/ 190 w 194"/>
                  <a:gd name="T35" fmla="*/ 99 h 203"/>
                  <a:gd name="T36" fmla="*/ 193 w 194"/>
                  <a:gd name="T37" fmla="*/ 106 h 203"/>
                  <a:gd name="T38" fmla="*/ 190 w 194"/>
                  <a:gd name="T39" fmla="*/ 114 h 203"/>
                  <a:gd name="T40" fmla="*/ 185 w 194"/>
                  <a:gd name="T41" fmla="*/ 118 h 203"/>
                  <a:gd name="T42" fmla="*/ 178 w 194"/>
                  <a:gd name="T43" fmla="*/ 120 h 203"/>
                  <a:gd name="T44" fmla="*/ 168 w 194"/>
                  <a:gd name="T45" fmla="*/ 114 h 203"/>
                  <a:gd name="T46" fmla="*/ 165 w 194"/>
                  <a:gd name="T47" fmla="*/ 108 h 203"/>
                  <a:gd name="T48" fmla="*/ 165 w 194"/>
                  <a:gd name="T49" fmla="*/ 99 h 203"/>
                  <a:gd name="T50" fmla="*/ 152 w 194"/>
                  <a:gd name="T51" fmla="*/ 84 h 203"/>
                  <a:gd name="T52" fmla="*/ 135 w 194"/>
                  <a:gd name="T53" fmla="*/ 71 h 203"/>
                  <a:gd name="T54" fmla="*/ 130 w 194"/>
                  <a:gd name="T55" fmla="*/ 128 h 203"/>
                  <a:gd name="T56" fmla="*/ 147 w 194"/>
                  <a:gd name="T57" fmla="*/ 185 h 203"/>
                  <a:gd name="T58" fmla="*/ 160 w 194"/>
                  <a:gd name="T59" fmla="*/ 187 h 203"/>
                  <a:gd name="T60" fmla="*/ 175 w 194"/>
                  <a:gd name="T61" fmla="*/ 191 h 203"/>
                  <a:gd name="T62" fmla="*/ 183 w 194"/>
                  <a:gd name="T63" fmla="*/ 199 h 203"/>
                  <a:gd name="T64" fmla="*/ 104 w 194"/>
                  <a:gd name="T65" fmla="*/ 166 h 203"/>
                  <a:gd name="T66" fmla="*/ 74 w 194"/>
                  <a:gd name="T67" fmla="*/ 202 h 203"/>
                  <a:gd name="T68" fmla="*/ 13 w 194"/>
                  <a:gd name="T69" fmla="*/ 196 h 203"/>
                  <a:gd name="T70" fmla="*/ 23 w 194"/>
                  <a:gd name="T71" fmla="*/ 190 h 203"/>
                  <a:gd name="T72" fmla="*/ 41 w 194"/>
                  <a:gd name="T73" fmla="*/ 187 h 203"/>
                  <a:gd name="T74" fmla="*/ 58 w 194"/>
                  <a:gd name="T75" fmla="*/ 141 h 203"/>
                  <a:gd name="T76" fmla="*/ 63 w 194"/>
                  <a:gd name="T77" fmla="*/ 91 h 203"/>
                  <a:gd name="T78" fmla="*/ 46 w 194"/>
                  <a:gd name="T79" fmla="*/ 80 h 203"/>
                  <a:gd name="T80" fmla="*/ 28 w 194"/>
                  <a:gd name="T81" fmla="*/ 97 h 203"/>
                  <a:gd name="T82" fmla="*/ 28 w 194"/>
                  <a:gd name="T83" fmla="*/ 105 h 203"/>
                  <a:gd name="T84" fmla="*/ 23 w 194"/>
                  <a:gd name="T85" fmla="*/ 115 h 203"/>
                  <a:gd name="T86" fmla="*/ 18 w 194"/>
                  <a:gd name="T87" fmla="*/ 118 h 203"/>
                  <a:gd name="T88" fmla="*/ 10 w 194"/>
                  <a:gd name="T89" fmla="*/ 120 h 203"/>
                  <a:gd name="T90" fmla="*/ 5 w 194"/>
                  <a:gd name="T91" fmla="*/ 115 h 203"/>
                  <a:gd name="T92" fmla="*/ 0 w 194"/>
                  <a:gd name="T93" fmla="*/ 109 h 203"/>
                  <a:gd name="T94" fmla="*/ 3 w 194"/>
                  <a:gd name="T95" fmla="*/ 100 h 203"/>
                  <a:gd name="T96" fmla="*/ 13 w 194"/>
                  <a:gd name="T97" fmla="*/ 94 h 203"/>
                  <a:gd name="T98" fmla="*/ 33 w 194"/>
                  <a:gd name="T99" fmla="*/ 74 h 203"/>
                  <a:gd name="T100" fmla="*/ 46 w 194"/>
                  <a:gd name="T101" fmla="*/ 49 h 203"/>
                  <a:gd name="T102" fmla="*/ 76 w 194"/>
                  <a:gd name="T103" fmla="*/ 38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94"/>
                  <a:gd name="T157" fmla="*/ 0 h 203"/>
                  <a:gd name="T158" fmla="*/ 194 w 194"/>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94" h="203">
                    <a:moveTo>
                      <a:pt x="84" y="30"/>
                    </a:moveTo>
                    <a:lnTo>
                      <a:pt x="81" y="30"/>
                    </a:lnTo>
                    <a:lnTo>
                      <a:pt x="79" y="29"/>
                    </a:lnTo>
                    <a:lnTo>
                      <a:pt x="76" y="27"/>
                    </a:lnTo>
                    <a:lnTo>
                      <a:pt x="74" y="26"/>
                    </a:lnTo>
                    <a:lnTo>
                      <a:pt x="71" y="24"/>
                    </a:lnTo>
                    <a:lnTo>
                      <a:pt x="71" y="23"/>
                    </a:lnTo>
                    <a:lnTo>
                      <a:pt x="69" y="21"/>
                    </a:lnTo>
                    <a:lnTo>
                      <a:pt x="69" y="18"/>
                    </a:lnTo>
                    <a:lnTo>
                      <a:pt x="69" y="17"/>
                    </a:lnTo>
                    <a:lnTo>
                      <a:pt x="69" y="14"/>
                    </a:lnTo>
                    <a:lnTo>
                      <a:pt x="69" y="11"/>
                    </a:lnTo>
                    <a:lnTo>
                      <a:pt x="71" y="9"/>
                    </a:lnTo>
                    <a:lnTo>
                      <a:pt x="74" y="8"/>
                    </a:lnTo>
                    <a:lnTo>
                      <a:pt x="76" y="6"/>
                    </a:lnTo>
                    <a:lnTo>
                      <a:pt x="79" y="5"/>
                    </a:lnTo>
                    <a:lnTo>
                      <a:pt x="81" y="3"/>
                    </a:lnTo>
                    <a:lnTo>
                      <a:pt x="86" y="2"/>
                    </a:lnTo>
                    <a:lnTo>
                      <a:pt x="89" y="2"/>
                    </a:lnTo>
                    <a:lnTo>
                      <a:pt x="91" y="0"/>
                    </a:lnTo>
                    <a:lnTo>
                      <a:pt x="97" y="0"/>
                    </a:lnTo>
                    <a:lnTo>
                      <a:pt x="99" y="0"/>
                    </a:lnTo>
                    <a:lnTo>
                      <a:pt x="104" y="2"/>
                    </a:lnTo>
                    <a:lnTo>
                      <a:pt x="107" y="2"/>
                    </a:lnTo>
                    <a:lnTo>
                      <a:pt x="109" y="3"/>
                    </a:lnTo>
                    <a:lnTo>
                      <a:pt x="114" y="5"/>
                    </a:lnTo>
                    <a:lnTo>
                      <a:pt x="117" y="6"/>
                    </a:lnTo>
                    <a:lnTo>
                      <a:pt x="117" y="8"/>
                    </a:lnTo>
                    <a:lnTo>
                      <a:pt x="119" y="9"/>
                    </a:lnTo>
                    <a:lnTo>
                      <a:pt x="122" y="11"/>
                    </a:lnTo>
                    <a:lnTo>
                      <a:pt x="122" y="14"/>
                    </a:lnTo>
                    <a:lnTo>
                      <a:pt x="122" y="15"/>
                    </a:lnTo>
                    <a:lnTo>
                      <a:pt x="122" y="18"/>
                    </a:lnTo>
                    <a:lnTo>
                      <a:pt x="122" y="21"/>
                    </a:lnTo>
                    <a:lnTo>
                      <a:pt x="122" y="23"/>
                    </a:lnTo>
                    <a:lnTo>
                      <a:pt x="119" y="24"/>
                    </a:lnTo>
                    <a:lnTo>
                      <a:pt x="117" y="26"/>
                    </a:lnTo>
                    <a:lnTo>
                      <a:pt x="114" y="27"/>
                    </a:lnTo>
                    <a:lnTo>
                      <a:pt x="114" y="29"/>
                    </a:lnTo>
                    <a:lnTo>
                      <a:pt x="112" y="30"/>
                    </a:lnTo>
                    <a:lnTo>
                      <a:pt x="109" y="30"/>
                    </a:lnTo>
                    <a:lnTo>
                      <a:pt x="112" y="35"/>
                    </a:lnTo>
                    <a:lnTo>
                      <a:pt x="117" y="38"/>
                    </a:lnTo>
                    <a:lnTo>
                      <a:pt x="132" y="41"/>
                    </a:lnTo>
                    <a:lnTo>
                      <a:pt x="142" y="44"/>
                    </a:lnTo>
                    <a:lnTo>
                      <a:pt x="147" y="49"/>
                    </a:lnTo>
                    <a:lnTo>
                      <a:pt x="152" y="58"/>
                    </a:lnTo>
                    <a:lnTo>
                      <a:pt x="157" y="65"/>
                    </a:lnTo>
                    <a:lnTo>
                      <a:pt x="160" y="74"/>
                    </a:lnTo>
                    <a:lnTo>
                      <a:pt x="165" y="79"/>
                    </a:lnTo>
                    <a:lnTo>
                      <a:pt x="173" y="87"/>
                    </a:lnTo>
                    <a:lnTo>
                      <a:pt x="180" y="94"/>
                    </a:lnTo>
                    <a:lnTo>
                      <a:pt x="188" y="99"/>
                    </a:lnTo>
                    <a:lnTo>
                      <a:pt x="190" y="99"/>
                    </a:lnTo>
                    <a:lnTo>
                      <a:pt x="190" y="102"/>
                    </a:lnTo>
                    <a:lnTo>
                      <a:pt x="193" y="103"/>
                    </a:lnTo>
                    <a:lnTo>
                      <a:pt x="193" y="106"/>
                    </a:lnTo>
                    <a:lnTo>
                      <a:pt x="193" y="109"/>
                    </a:lnTo>
                    <a:lnTo>
                      <a:pt x="190" y="111"/>
                    </a:lnTo>
                    <a:lnTo>
                      <a:pt x="190" y="114"/>
                    </a:lnTo>
                    <a:lnTo>
                      <a:pt x="188" y="115"/>
                    </a:lnTo>
                    <a:lnTo>
                      <a:pt x="185" y="117"/>
                    </a:lnTo>
                    <a:lnTo>
                      <a:pt x="185" y="118"/>
                    </a:lnTo>
                    <a:lnTo>
                      <a:pt x="183" y="120"/>
                    </a:lnTo>
                    <a:lnTo>
                      <a:pt x="180" y="120"/>
                    </a:lnTo>
                    <a:lnTo>
                      <a:pt x="178" y="120"/>
                    </a:lnTo>
                    <a:lnTo>
                      <a:pt x="175" y="118"/>
                    </a:lnTo>
                    <a:lnTo>
                      <a:pt x="170" y="117"/>
                    </a:lnTo>
                    <a:lnTo>
                      <a:pt x="168" y="114"/>
                    </a:lnTo>
                    <a:lnTo>
                      <a:pt x="168" y="112"/>
                    </a:lnTo>
                    <a:lnTo>
                      <a:pt x="165" y="109"/>
                    </a:lnTo>
                    <a:lnTo>
                      <a:pt x="165" y="108"/>
                    </a:lnTo>
                    <a:lnTo>
                      <a:pt x="165" y="105"/>
                    </a:lnTo>
                    <a:lnTo>
                      <a:pt x="165" y="102"/>
                    </a:lnTo>
                    <a:lnTo>
                      <a:pt x="165" y="99"/>
                    </a:lnTo>
                    <a:lnTo>
                      <a:pt x="165" y="96"/>
                    </a:lnTo>
                    <a:lnTo>
                      <a:pt x="165" y="94"/>
                    </a:lnTo>
                    <a:lnTo>
                      <a:pt x="152" y="84"/>
                    </a:lnTo>
                    <a:lnTo>
                      <a:pt x="142" y="76"/>
                    </a:lnTo>
                    <a:lnTo>
                      <a:pt x="137" y="71"/>
                    </a:lnTo>
                    <a:lnTo>
                      <a:pt x="135" y="71"/>
                    </a:lnTo>
                    <a:lnTo>
                      <a:pt x="130" y="91"/>
                    </a:lnTo>
                    <a:lnTo>
                      <a:pt x="124" y="106"/>
                    </a:lnTo>
                    <a:lnTo>
                      <a:pt x="130" y="128"/>
                    </a:lnTo>
                    <a:lnTo>
                      <a:pt x="135" y="141"/>
                    </a:lnTo>
                    <a:lnTo>
                      <a:pt x="142" y="166"/>
                    </a:lnTo>
                    <a:lnTo>
                      <a:pt x="147" y="185"/>
                    </a:lnTo>
                    <a:lnTo>
                      <a:pt x="150" y="187"/>
                    </a:lnTo>
                    <a:lnTo>
                      <a:pt x="155" y="187"/>
                    </a:lnTo>
                    <a:lnTo>
                      <a:pt x="160" y="187"/>
                    </a:lnTo>
                    <a:lnTo>
                      <a:pt x="165" y="188"/>
                    </a:lnTo>
                    <a:lnTo>
                      <a:pt x="170" y="190"/>
                    </a:lnTo>
                    <a:lnTo>
                      <a:pt x="175" y="191"/>
                    </a:lnTo>
                    <a:lnTo>
                      <a:pt x="180" y="194"/>
                    </a:lnTo>
                    <a:lnTo>
                      <a:pt x="180" y="196"/>
                    </a:lnTo>
                    <a:lnTo>
                      <a:pt x="183" y="199"/>
                    </a:lnTo>
                    <a:lnTo>
                      <a:pt x="183" y="200"/>
                    </a:lnTo>
                    <a:lnTo>
                      <a:pt x="119" y="200"/>
                    </a:lnTo>
                    <a:lnTo>
                      <a:pt x="104" y="166"/>
                    </a:lnTo>
                    <a:lnTo>
                      <a:pt x="97" y="149"/>
                    </a:lnTo>
                    <a:lnTo>
                      <a:pt x="89" y="166"/>
                    </a:lnTo>
                    <a:lnTo>
                      <a:pt x="74" y="202"/>
                    </a:lnTo>
                    <a:lnTo>
                      <a:pt x="10" y="202"/>
                    </a:lnTo>
                    <a:lnTo>
                      <a:pt x="10" y="199"/>
                    </a:lnTo>
                    <a:lnTo>
                      <a:pt x="13" y="196"/>
                    </a:lnTo>
                    <a:lnTo>
                      <a:pt x="15" y="194"/>
                    </a:lnTo>
                    <a:lnTo>
                      <a:pt x="18" y="191"/>
                    </a:lnTo>
                    <a:lnTo>
                      <a:pt x="23" y="190"/>
                    </a:lnTo>
                    <a:lnTo>
                      <a:pt x="28" y="188"/>
                    </a:lnTo>
                    <a:lnTo>
                      <a:pt x="33" y="187"/>
                    </a:lnTo>
                    <a:lnTo>
                      <a:pt x="41" y="187"/>
                    </a:lnTo>
                    <a:lnTo>
                      <a:pt x="46" y="184"/>
                    </a:lnTo>
                    <a:lnTo>
                      <a:pt x="51" y="166"/>
                    </a:lnTo>
                    <a:lnTo>
                      <a:pt x="58" y="141"/>
                    </a:lnTo>
                    <a:lnTo>
                      <a:pt x="63" y="128"/>
                    </a:lnTo>
                    <a:lnTo>
                      <a:pt x="69" y="106"/>
                    </a:lnTo>
                    <a:lnTo>
                      <a:pt x="63" y="91"/>
                    </a:lnTo>
                    <a:lnTo>
                      <a:pt x="56" y="71"/>
                    </a:lnTo>
                    <a:lnTo>
                      <a:pt x="53" y="74"/>
                    </a:lnTo>
                    <a:lnTo>
                      <a:pt x="46" y="80"/>
                    </a:lnTo>
                    <a:lnTo>
                      <a:pt x="38" y="87"/>
                    </a:lnTo>
                    <a:lnTo>
                      <a:pt x="28" y="94"/>
                    </a:lnTo>
                    <a:lnTo>
                      <a:pt x="28" y="97"/>
                    </a:lnTo>
                    <a:lnTo>
                      <a:pt x="28" y="99"/>
                    </a:lnTo>
                    <a:lnTo>
                      <a:pt x="28" y="102"/>
                    </a:lnTo>
                    <a:lnTo>
                      <a:pt x="28" y="105"/>
                    </a:lnTo>
                    <a:lnTo>
                      <a:pt x="28" y="109"/>
                    </a:lnTo>
                    <a:lnTo>
                      <a:pt x="25" y="114"/>
                    </a:lnTo>
                    <a:lnTo>
                      <a:pt x="23" y="115"/>
                    </a:lnTo>
                    <a:lnTo>
                      <a:pt x="23" y="117"/>
                    </a:lnTo>
                    <a:lnTo>
                      <a:pt x="20" y="118"/>
                    </a:lnTo>
                    <a:lnTo>
                      <a:pt x="18" y="118"/>
                    </a:lnTo>
                    <a:lnTo>
                      <a:pt x="15" y="120"/>
                    </a:lnTo>
                    <a:lnTo>
                      <a:pt x="13" y="120"/>
                    </a:lnTo>
                    <a:lnTo>
                      <a:pt x="10" y="120"/>
                    </a:lnTo>
                    <a:lnTo>
                      <a:pt x="8" y="118"/>
                    </a:lnTo>
                    <a:lnTo>
                      <a:pt x="5" y="117"/>
                    </a:lnTo>
                    <a:lnTo>
                      <a:pt x="5" y="115"/>
                    </a:lnTo>
                    <a:lnTo>
                      <a:pt x="3" y="114"/>
                    </a:lnTo>
                    <a:lnTo>
                      <a:pt x="3" y="112"/>
                    </a:lnTo>
                    <a:lnTo>
                      <a:pt x="0" y="109"/>
                    </a:lnTo>
                    <a:lnTo>
                      <a:pt x="0" y="106"/>
                    </a:lnTo>
                    <a:lnTo>
                      <a:pt x="0" y="103"/>
                    </a:lnTo>
                    <a:lnTo>
                      <a:pt x="3" y="100"/>
                    </a:lnTo>
                    <a:lnTo>
                      <a:pt x="5" y="99"/>
                    </a:lnTo>
                    <a:lnTo>
                      <a:pt x="8" y="97"/>
                    </a:lnTo>
                    <a:lnTo>
                      <a:pt x="13" y="94"/>
                    </a:lnTo>
                    <a:lnTo>
                      <a:pt x="20" y="88"/>
                    </a:lnTo>
                    <a:lnTo>
                      <a:pt x="30" y="79"/>
                    </a:lnTo>
                    <a:lnTo>
                      <a:pt x="33" y="74"/>
                    </a:lnTo>
                    <a:lnTo>
                      <a:pt x="36" y="65"/>
                    </a:lnTo>
                    <a:lnTo>
                      <a:pt x="41" y="58"/>
                    </a:lnTo>
                    <a:lnTo>
                      <a:pt x="46" y="49"/>
                    </a:lnTo>
                    <a:lnTo>
                      <a:pt x="51" y="44"/>
                    </a:lnTo>
                    <a:lnTo>
                      <a:pt x="63" y="41"/>
                    </a:lnTo>
                    <a:lnTo>
                      <a:pt x="76" y="38"/>
                    </a:lnTo>
                    <a:lnTo>
                      <a:pt x="81" y="35"/>
                    </a:lnTo>
                    <a:lnTo>
                      <a:pt x="84" y="30"/>
                    </a:lnTo>
                  </a:path>
                </a:pathLst>
              </a:custGeom>
              <a:solidFill>
                <a:srgbClr val="FF5F00"/>
              </a:solidFill>
              <a:ln w="12700" cap="rnd">
                <a:noFill/>
                <a:round/>
                <a:headEnd/>
                <a:tailEnd/>
              </a:ln>
            </p:spPr>
            <p:txBody>
              <a:bodyPr/>
              <a:lstStyle/>
              <a:p>
                <a:endParaRPr lang="en-US"/>
              </a:p>
            </p:txBody>
          </p:sp>
          <p:sp>
            <p:nvSpPr>
              <p:cNvPr id="12335" name="Freeform 19"/>
              <p:cNvSpPr>
                <a:spLocks/>
              </p:cNvSpPr>
              <p:nvPr/>
            </p:nvSpPr>
            <p:spPr bwMode="auto">
              <a:xfrm>
                <a:off x="4311" y="2432"/>
                <a:ext cx="206" cy="223"/>
              </a:xfrm>
              <a:custGeom>
                <a:avLst/>
                <a:gdLst>
                  <a:gd name="T0" fmla="*/ 47 w 206"/>
                  <a:gd name="T1" fmla="*/ 36 h 223"/>
                  <a:gd name="T2" fmla="*/ 38 w 206"/>
                  <a:gd name="T3" fmla="*/ 34 h 223"/>
                  <a:gd name="T4" fmla="*/ 34 w 206"/>
                  <a:gd name="T5" fmla="*/ 30 h 223"/>
                  <a:gd name="T6" fmla="*/ 32 w 206"/>
                  <a:gd name="T7" fmla="*/ 23 h 223"/>
                  <a:gd name="T8" fmla="*/ 36 w 206"/>
                  <a:gd name="T9" fmla="*/ 15 h 223"/>
                  <a:gd name="T10" fmla="*/ 45 w 206"/>
                  <a:gd name="T11" fmla="*/ 9 h 223"/>
                  <a:gd name="T12" fmla="*/ 54 w 206"/>
                  <a:gd name="T13" fmla="*/ 3 h 223"/>
                  <a:gd name="T14" fmla="*/ 64 w 206"/>
                  <a:gd name="T15" fmla="*/ 1 h 223"/>
                  <a:gd name="T16" fmla="*/ 75 w 206"/>
                  <a:gd name="T17" fmla="*/ 0 h 223"/>
                  <a:gd name="T18" fmla="*/ 81 w 206"/>
                  <a:gd name="T19" fmla="*/ 4 h 223"/>
                  <a:gd name="T20" fmla="*/ 83 w 206"/>
                  <a:gd name="T21" fmla="*/ 11 h 223"/>
                  <a:gd name="T22" fmla="*/ 82 w 206"/>
                  <a:gd name="T23" fmla="*/ 17 h 223"/>
                  <a:gd name="T24" fmla="*/ 80 w 206"/>
                  <a:gd name="T25" fmla="*/ 24 h 223"/>
                  <a:gd name="T26" fmla="*/ 80 w 206"/>
                  <a:gd name="T27" fmla="*/ 29 h 223"/>
                  <a:gd name="T28" fmla="*/ 112 w 206"/>
                  <a:gd name="T29" fmla="*/ 28 h 223"/>
                  <a:gd name="T30" fmla="*/ 133 w 206"/>
                  <a:gd name="T31" fmla="*/ 41 h 223"/>
                  <a:gd name="T32" fmla="*/ 156 w 206"/>
                  <a:gd name="T33" fmla="*/ 56 h 223"/>
                  <a:gd name="T34" fmla="*/ 176 w 206"/>
                  <a:gd name="T35" fmla="*/ 61 h 223"/>
                  <a:gd name="T36" fmla="*/ 182 w 206"/>
                  <a:gd name="T37" fmla="*/ 67 h 223"/>
                  <a:gd name="T38" fmla="*/ 182 w 206"/>
                  <a:gd name="T39" fmla="*/ 75 h 223"/>
                  <a:gd name="T40" fmla="*/ 178 w 206"/>
                  <a:gd name="T41" fmla="*/ 81 h 223"/>
                  <a:gd name="T42" fmla="*/ 173 w 206"/>
                  <a:gd name="T43" fmla="*/ 86 h 223"/>
                  <a:gd name="T44" fmla="*/ 161 w 206"/>
                  <a:gd name="T45" fmla="*/ 83 h 223"/>
                  <a:gd name="T46" fmla="*/ 156 w 206"/>
                  <a:gd name="T47" fmla="*/ 79 h 223"/>
                  <a:gd name="T48" fmla="*/ 152 w 206"/>
                  <a:gd name="T49" fmla="*/ 70 h 223"/>
                  <a:gd name="T50" fmla="*/ 135 w 206"/>
                  <a:gd name="T51" fmla="*/ 61 h 223"/>
                  <a:gd name="T52" fmla="*/ 114 w 206"/>
                  <a:gd name="T53" fmla="*/ 55 h 223"/>
                  <a:gd name="T54" fmla="*/ 131 w 206"/>
                  <a:gd name="T55" fmla="*/ 110 h 223"/>
                  <a:gd name="T56" fmla="*/ 167 w 206"/>
                  <a:gd name="T57" fmla="*/ 157 h 223"/>
                  <a:gd name="T58" fmla="*/ 180 w 206"/>
                  <a:gd name="T59" fmla="*/ 154 h 223"/>
                  <a:gd name="T60" fmla="*/ 195 w 206"/>
                  <a:gd name="T61" fmla="*/ 153 h 223"/>
                  <a:gd name="T62" fmla="*/ 205 w 206"/>
                  <a:gd name="T63" fmla="*/ 157 h 223"/>
                  <a:gd name="T64" fmla="*/ 119 w 206"/>
                  <a:gd name="T65" fmla="*/ 155 h 223"/>
                  <a:gd name="T66" fmla="*/ 104 w 206"/>
                  <a:gd name="T67" fmla="*/ 199 h 223"/>
                  <a:gd name="T68" fmla="*/ 46 w 206"/>
                  <a:gd name="T69" fmla="*/ 216 h 223"/>
                  <a:gd name="T70" fmla="*/ 53 w 206"/>
                  <a:gd name="T71" fmla="*/ 206 h 223"/>
                  <a:gd name="T72" fmla="*/ 69 w 206"/>
                  <a:gd name="T73" fmla="*/ 197 h 223"/>
                  <a:gd name="T74" fmla="*/ 68 w 206"/>
                  <a:gd name="T75" fmla="*/ 148 h 223"/>
                  <a:gd name="T76" fmla="*/ 54 w 206"/>
                  <a:gd name="T77" fmla="*/ 100 h 223"/>
                  <a:gd name="T78" fmla="*/ 34 w 206"/>
                  <a:gd name="T79" fmla="*/ 95 h 223"/>
                  <a:gd name="T80" fmla="*/ 25 w 206"/>
                  <a:gd name="T81" fmla="*/ 117 h 223"/>
                  <a:gd name="T82" fmla="*/ 27 w 206"/>
                  <a:gd name="T83" fmla="*/ 125 h 223"/>
                  <a:gd name="T84" fmla="*/ 26 w 206"/>
                  <a:gd name="T85" fmla="*/ 136 h 223"/>
                  <a:gd name="T86" fmla="*/ 22 w 206"/>
                  <a:gd name="T87" fmla="*/ 141 h 223"/>
                  <a:gd name="T88" fmla="*/ 16 w 206"/>
                  <a:gd name="T89" fmla="*/ 146 h 223"/>
                  <a:gd name="T90" fmla="*/ 9 w 206"/>
                  <a:gd name="T91" fmla="*/ 143 h 223"/>
                  <a:gd name="T92" fmla="*/ 2 w 206"/>
                  <a:gd name="T93" fmla="*/ 138 h 223"/>
                  <a:gd name="T94" fmla="*/ 2 w 206"/>
                  <a:gd name="T95" fmla="*/ 129 h 223"/>
                  <a:gd name="T96" fmla="*/ 9 w 206"/>
                  <a:gd name="T97" fmla="*/ 120 h 223"/>
                  <a:gd name="T98" fmla="*/ 20 w 206"/>
                  <a:gd name="T99" fmla="*/ 95 h 223"/>
                  <a:gd name="T100" fmla="*/ 23 w 206"/>
                  <a:gd name="T101" fmla="*/ 66 h 223"/>
                  <a:gd name="T102" fmla="*/ 47 w 206"/>
                  <a:gd name="T103" fmla="*/ 45 h 22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6"/>
                  <a:gd name="T157" fmla="*/ 0 h 223"/>
                  <a:gd name="T158" fmla="*/ 206 w 206"/>
                  <a:gd name="T159" fmla="*/ 223 h 22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6" h="223">
                    <a:moveTo>
                      <a:pt x="53" y="35"/>
                    </a:moveTo>
                    <a:lnTo>
                      <a:pt x="50" y="36"/>
                    </a:lnTo>
                    <a:lnTo>
                      <a:pt x="47" y="36"/>
                    </a:lnTo>
                    <a:lnTo>
                      <a:pt x="43" y="35"/>
                    </a:lnTo>
                    <a:lnTo>
                      <a:pt x="41" y="35"/>
                    </a:lnTo>
                    <a:lnTo>
                      <a:pt x="38" y="34"/>
                    </a:lnTo>
                    <a:lnTo>
                      <a:pt x="38" y="33"/>
                    </a:lnTo>
                    <a:lnTo>
                      <a:pt x="35" y="32"/>
                    </a:lnTo>
                    <a:lnTo>
                      <a:pt x="34" y="30"/>
                    </a:lnTo>
                    <a:lnTo>
                      <a:pt x="34" y="29"/>
                    </a:lnTo>
                    <a:lnTo>
                      <a:pt x="33" y="26"/>
                    </a:lnTo>
                    <a:lnTo>
                      <a:pt x="32" y="23"/>
                    </a:lnTo>
                    <a:lnTo>
                      <a:pt x="33" y="20"/>
                    </a:lnTo>
                    <a:lnTo>
                      <a:pt x="35" y="18"/>
                    </a:lnTo>
                    <a:lnTo>
                      <a:pt x="36" y="15"/>
                    </a:lnTo>
                    <a:lnTo>
                      <a:pt x="39" y="13"/>
                    </a:lnTo>
                    <a:lnTo>
                      <a:pt x="40" y="11"/>
                    </a:lnTo>
                    <a:lnTo>
                      <a:pt x="45" y="9"/>
                    </a:lnTo>
                    <a:lnTo>
                      <a:pt x="47" y="8"/>
                    </a:lnTo>
                    <a:lnTo>
                      <a:pt x="48" y="5"/>
                    </a:lnTo>
                    <a:lnTo>
                      <a:pt x="54" y="3"/>
                    </a:lnTo>
                    <a:lnTo>
                      <a:pt x="56" y="2"/>
                    </a:lnTo>
                    <a:lnTo>
                      <a:pt x="61" y="2"/>
                    </a:lnTo>
                    <a:lnTo>
                      <a:pt x="64" y="1"/>
                    </a:lnTo>
                    <a:lnTo>
                      <a:pt x="66" y="1"/>
                    </a:lnTo>
                    <a:lnTo>
                      <a:pt x="72" y="1"/>
                    </a:lnTo>
                    <a:lnTo>
                      <a:pt x="75" y="0"/>
                    </a:lnTo>
                    <a:lnTo>
                      <a:pt x="76" y="2"/>
                    </a:lnTo>
                    <a:lnTo>
                      <a:pt x="77" y="3"/>
                    </a:lnTo>
                    <a:lnTo>
                      <a:pt x="81" y="4"/>
                    </a:lnTo>
                    <a:lnTo>
                      <a:pt x="82" y="7"/>
                    </a:lnTo>
                    <a:lnTo>
                      <a:pt x="82" y="8"/>
                    </a:lnTo>
                    <a:lnTo>
                      <a:pt x="83" y="11"/>
                    </a:lnTo>
                    <a:lnTo>
                      <a:pt x="84" y="13"/>
                    </a:lnTo>
                    <a:lnTo>
                      <a:pt x="85" y="15"/>
                    </a:lnTo>
                    <a:lnTo>
                      <a:pt x="82" y="17"/>
                    </a:lnTo>
                    <a:lnTo>
                      <a:pt x="82" y="19"/>
                    </a:lnTo>
                    <a:lnTo>
                      <a:pt x="79" y="22"/>
                    </a:lnTo>
                    <a:lnTo>
                      <a:pt x="80" y="24"/>
                    </a:lnTo>
                    <a:lnTo>
                      <a:pt x="79" y="25"/>
                    </a:lnTo>
                    <a:lnTo>
                      <a:pt x="76" y="26"/>
                    </a:lnTo>
                    <a:lnTo>
                      <a:pt x="80" y="29"/>
                    </a:lnTo>
                    <a:lnTo>
                      <a:pt x="86" y="30"/>
                    </a:lnTo>
                    <a:lnTo>
                      <a:pt x="101" y="28"/>
                    </a:lnTo>
                    <a:lnTo>
                      <a:pt x="112" y="28"/>
                    </a:lnTo>
                    <a:lnTo>
                      <a:pt x="118" y="30"/>
                    </a:lnTo>
                    <a:lnTo>
                      <a:pt x="126" y="37"/>
                    </a:lnTo>
                    <a:lnTo>
                      <a:pt x="133" y="41"/>
                    </a:lnTo>
                    <a:lnTo>
                      <a:pt x="139" y="49"/>
                    </a:lnTo>
                    <a:lnTo>
                      <a:pt x="145" y="51"/>
                    </a:lnTo>
                    <a:lnTo>
                      <a:pt x="156" y="56"/>
                    </a:lnTo>
                    <a:lnTo>
                      <a:pt x="164" y="60"/>
                    </a:lnTo>
                    <a:lnTo>
                      <a:pt x="174" y="62"/>
                    </a:lnTo>
                    <a:lnTo>
                      <a:pt x="176" y="61"/>
                    </a:lnTo>
                    <a:lnTo>
                      <a:pt x="177" y="64"/>
                    </a:lnTo>
                    <a:lnTo>
                      <a:pt x="181" y="64"/>
                    </a:lnTo>
                    <a:lnTo>
                      <a:pt x="182" y="67"/>
                    </a:lnTo>
                    <a:lnTo>
                      <a:pt x="183" y="69"/>
                    </a:lnTo>
                    <a:lnTo>
                      <a:pt x="181" y="72"/>
                    </a:lnTo>
                    <a:lnTo>
                      <a:pt x="182" y="75"/>
                    </a:lnTo>
                    <a:lnTo>
                      <a:pt x="180" y="77"/>
                    </a:lnTo>
                    <a:lnTo>
                      <a:pt x="178" y="80"/>
                    </a:lnTo>
                    <a:lnTo>
                      <a:pt x="178" y="81"/>
                    </a:lnTo>
                    <a:lnTo>
                      <a:pt x="177" y="84"/>
                    </a:lnTo>
                    <a:lnTo>
                      <a:pt x="174" y="85"/>
                    </a:lnTo>
                    <a:lnTo>
                      <a:pt x="173" y="86"/>
                    </a:lnTo>
                    <a:lnTo>
                      <a:pt x="169" y="85"/>
                    </a:lnTo>
                    <a:lnTo>
                      <a:pt x="164" y="85"/>
                    </a:lnTo>
                    <a:lnTo>
                      <a:pt x="161" y="83"/>
                    </a:lnTo>
                    <a:lnTo>
                      <a:pt x="160" y="81"/>
                    </a:lnTo>
                    <a:lnTo>
                      <a:pt x="156" y="79"/>
                    </a:lnTo>
                    <a:lnTo>
                      <a:pt x="154" y="76"/>
                    </a:lnTo>
                    <a:lnTo>
                      <a:pt x="153" y="73"/>
                    </a:lnTo>
                    <a:lnTo>
                      <a:pt x="152" y="70"/>
                    </a:lnTo>
                    <a:lnTo>
                      <a:pt x="151" y="67"/>
                    </a:lnTo>
                    <a:lnTo>
                      <a:pt x="150" y="65"/>
                    </a:lnTo>
                    <a:lnTo>
                      <a:pt x="135" y="61"/>
                    </a:lnTo>
                    <a:lnTo>
                      <a:pt x="123" y="58"/>
                    </a:lnTo>
                    <a:lnTo>
                      <a:pt x="116" y="54"/>
                    </a:lnTo>
                    <a:lnTo>
                      <a:pt x="114" y="55"/>
                    </a:lnTo>
                    <a:lnTo>
                      <a:pt x="117" y="76"/>
                    </a:lnTo>
                    <a:lnTo>
                      <a:pt x="117" y="92"/>
                    </a:lnTo>
                    <a:lnTo>
                      <a:pt x="131" y="110"/>
                    </a:lnTo>
                    <a:lnTo>
                      <a:pt x="139" y="120"/>
                    </a:lnTo>
                    <a:lnTo>
                      <a:pt x="155" y="142"/>
                    </a:lnTo>
                    <a:lnTo>
                      <a:pt x="167" y="157"/>
                    </a:lnTo>
                    <a:lnTo>
                      <a:pt x="170" y="158"/>
                    </a:lnTo>
                    <a:lnTo>
                      <a:pt x="175" y="156"/>
                    </a:lnTo>
                    <a:lnTo>
                      <a:pt x="180" y="154"/>
                    </a:lnTo>
                    <a:lnTo>
                      <a:pt x="184" y="153"/>
                    </a:lnTo>
                    <a:lnTo>
                      <a:pt x="190" y="153"/>
                    </a:lnTo>
                    <a:lnTo>
                      <a:pt x="195" y="153"/>
                    </a:lnTo>
                    <a:lnTo>
                      <a:pt x="200" y="154"/>
                    </a:lnTo>
                    <a:lnTo>
                      <a:pt x="201" y="156"/>
                    </a:lnTo>
                    <a:lnTo>
                      <a:pt x="205" y="157"/>
                    </a:lnTo>
                    <a:lnTo>
                      <a:pt x="205" y="158"/>
                    </a:lnTo>
                    <a:lnTo>
                      <a:pt x="145" y="181"/>
                    </a:lnTo>
                    <a:lnTo>
                      <a:pt x="119" y="155"/>
                    </a:lnTo>
                    <a:lnTo>
                      <a:pt x="107" y="142"/>
                    </a:lnTo>
                    <a:lnTo>
                      <a:pt x="105" y="161"/>
                    </a:lnTo>
                    <a:lnTo>
                      <a:pt x="104" y="199"/>
                    </a:lnTo>
                    <a:lnTo>
                      <a:pt x="45" y="222"/>
                    </a:lnTo>
                    <a:lnTo>
                      <a:pt x="44" y="219"/>
                    </a:lnTo>
                    <a:lnTo>
                      <a:pt x="46" y="216"/>
                    </a:lnTo>
                    <a:lnTo>
                      <a:pt x="46" y="213"/>
                    </a:lnTo>
                    <a:lnTo>
                      <a:pt x="48" y="209"/>
                    </a:lnTo>
                    <a:lnTo>
                      <a:pt x="53" y="206"/>
                    </a:lnTo>
                    <a:lnTo>
                      <a:pt x="57" y="202"/>
                    </a:lnTo>
                    <a:lnTo>
                      <a:pt x="61" y="200"/>
                    </a:lnTo>
                    <a:lnTo>
                      <a:pt x="69" y="197"/>
                    </a:lnTo>
                    <a:lnTo>
                      <a:pt x="72" y="192"/>
                    </a:lnTo>
                    <a:lnTo>
                      <a:pt x="70" y="174"/>
                    </a:lnTo>
                    <a:lnTo>
                      <a:pt x="68" y="148"/>
                    </a:lnTo>
                    <a:lnTo>
                      <a:pt x="68" y="134"/>
                    </a:lnTo>
                    <a:lnTo>
                      <a:pt x="66" y="112"/>
                    </a:lnTo>
                    <a:lnTo>
                      <a:pt x="54" y="100"/>
                    </a:lnTo>
                    <a:lnTo>
                      <a:pt x="41" y="83"/>
                    </a:lnTo>
                    <a:lnTo>
                      <a:pt x="39" y="87"/>
                    </a:lnTo>
                    <a:lnTo>
                      <a:pt x="34" y="95"/>
                    </a:lnTo>
                    <a:lnTo>
                      <a:pt x="30" y="105"/>
                    </a:lnTo>
                    <a:lnTo>
                      <a:pt x="23" y="114"/>
                    </a:lnTo>
                    <a:lnTo>
                      <a:pt x="25" y="117"/>
                    </a:lnTo>
                    <a:lnTo>
                      <a:pt x="25" y="119"/>
                    </a:lnTo>
                    <a:lnTo>
                      <a:pt x="26" y="122"/>
                    </a:lnTo>
                    <a:lnTo>
                      <a:pt x="27" y="125"/>
                    </a:lnTo>
                    <a:lnTo>
                      <a:pt x="29" y="128"/>
                    </a:lnTo>
                    <a:lnTo>
                      <a:pt x="28" y="134"/>
                    </a:lnTo>
                    <a:lnTo>
                      <a:pt x="26" y="136"/>
                    </a:lnTo>
                    <a:lnTo>
                      <a:pt x="27" y="138"/>
                    </a:lnTo>
                    <a:lnTo>
                      <a:pt x="24" y="140"/>
                    </a:lnTo>
                    <a:lnTo>
                      <a:pt x="22" y="141"/>
                    </a:lnTo>
                    <a:lnTo>
                      <a:pt x="20" y="144"/>
                    </a:lnTo>
                    <a:lnTo>
                      <a:pt x="19" y="145"/>
                    </a:lnTo>
                    <a:lnTo>
                      <a:pt x="16" y="146"/>
                    </a:lnTo>
                    <a:lnTo>
                      <a:pt x="13" y="145"/>
                    </a:lnTo>
                    <a:lnTo>
                      <a:pt x="10" y="145"/>
                    </a:lnTo>
                    <a:lnTo>
                      <a:pt x="9" y="143"/>
                    </a:lnTo>
                    <a:lnTo>
                      <a:pt x="7" y="142"/>
                    </a:lnTo>
                    <a:lnTo>
                      <a:pt x="6" y="140"/>
                    </a:lnTo>
                    <a:lnTo>
                      <a:pt x="2" y="138"/>
                    </a:lnTo>
                    <a:lnTo>
                      <a:pt x="1" y="136"/>
                    </a:lnTo>
                    <a:lnTo>
                      <a:pt x="0" y="133"/>
                    </a:lnTo>
                    <a:lnTo>
                      <a:pt x="2" y="129"/>
                    </a:lnTo>
                    <a:lnTo>
                      <a:pt x="3" y="128"/>
                    </a:lnTo>
                    <a:lnTo>
                      <a:pt x="6" y="125"/>
                    </a:lnTo>
                    <a:lnTo>
                      <a:pt x="9" y="120"/>
                    </a:lnTo>
                    <a:lnTo>
                      <a:pt x="13" y="112"/>
                    </a:lnTo>
                    <a:lnTo>
                      <a:pt x="19" y="100"/>
                    </a:lnTo>
                    <a:lnTo>
                      <a:pt x="20" y="95"/>
                    </a:lnTo>
                    <a:lnTo>
                      <a:pt x="20" y="85"/>
                    </a:lnTo>
                    <a:lnTo>
                      <a:pt x="23" y="77"/>
                    </a:lnTo>
                    <a:lnTo>
                      <a:pt x="23" y="66"/>
                    </a:lnTo>
                    <a:lnTo>
                      <a:pt x="27" y="60"/>
                    </a:lnTo>
                    <a:lnTo>
                      <a:pt x="36" y="53"/>
                    </a:lnTo>
                    <a:lnTo>
                      <a:pt x="47" y="45"/>
                    </a:lnTo>
                    <a:lnTo>
                      <a:pt x="51" y="40"/>
                    </a:lnTo>
                    <a:lnTo>
                      <a:pt x="53" y="35"/>
                    </a:lnTo>
                  </a:path>
                </a:pathLst>
              </a:custGeom>
              <a:solidFill>
                <a:srgbClr val="FF5F00"/>
              </a:solidFill>
              <a:ln w="12700" cap="rnd">
                <a:noFill/>
                <a:round/>
                <a:headEnd/>
                <a:tailEnd/>
              </a:ln>
            </p:spPr>
            <p:txBody>
              <a:bodyPr/>
              <a:lstStyle/>
              <a:p>
                <a:endParaRPr lang="en-US"/>
              </a:p>
            </p:txBody>
          </p:sp>
          <p:sp>
            <p:nvSpPr>
              <p:cNvPr id="12336" name="Freeform 20"/>
              <p:cNvSpPr>
                <a:spLocks/>
              </p:cNvSpPr>
              <p:nvPr/>
            </p:nvSpPr>
            <p:spPr bwMode="auto">
              <a:xfrm>
                <a:off x="3897" y="2112"/>
                <a:ext cx="211" cy="219"/>
              </a:xfrm>
              <a:custGeom>
                <a:avLst/>
                <a:gdLst>
                  <a:gd name="T0" fmla="*/ 19 w 211"/>
                  <a:gd name="T1" fmla="*/ 43 h 219"/>
                  <a:gd name="T2" fmla="*/ 9 w 211"/>
                  <a:gd name="T3" fmla="*/ 44 h 219"/>
                  <a:gd name="T4" fmla="*/ 5 w 211"/>
                  <a:gd name="T5" fmla="*/ 41 h 219"/>
                  <a:gd name="T6" fmla="*/ 0 w 211"/>
                  <a:gd name="T7" fmla="*/ 36 h 219"/>
                  <a:gd name="T8" fmla="*/ 2 w 211"/>
                  <a:gd name="T9" fmla="*/ 27 h 219"/>
                  <a:gd name="T10" fmla="*/ 6 w 211"/>
                  <a:gd name="T11" fmla="*/ 18 h 219"/>
                  <a:gd name="T12" fmla="*/ 14 w 211"/>
                  <a:gd name="T13" fmla="*/ 9 h 219"/>
                  <a:gd name="T14" fmla="*/ 22 w 211"/>
                  <a:gd name="T15" fmla="*/ 4 h 219"/>
                  <a:gd name="T16" fmla="*/ 33 w 211"/>
                  <a:gd name="T17" fmla="*/ 0 h 219"/>
                  <a:gd name="T18" fmla="*/ 40 w 211"/>
                  <a:gd name="T19" fmla="*/ 1 h 219"/>
                  <a:gd name="T20" fmla="*/ 45 w 211"/>
                  <a:gd name="T21" fmla="*/ 6 h 219"/>
                  <a:gd name="T22" fmla="*/ 45 w 211"/>
                  <a:gd name="T23" fmla="*/ 13 h 219"/>
                  <a:gd name="T24" fmla="*/ 46 w 211"/>
                  <a:gd name="T25" fmla="*/ 20 h 219"/>
                  <a:gd name="T26" fmla="*/ 48 w 211"/>
                  <a:gd name="T27" fmla="*/ 26 h 219"/>
                  <a:gd name="T28" fmla="*/ 77 w 211"/>
                  <a:gd name="T29" fmla="*/ 13 h 219"/>
                  <a:gd name="T30" fmla="*/ 101 w 211"/>
                  <a:gd name="T31" fmla="*/ 19 h 219"/>
                  <a:gd name="T32" fmla="*/ 128 w 211"/>
                  <a:gd name="T33" fmla="*/ 24 h 219"/>
                  <a:gd name="T34" fmla="*/ 149 w 211"/>
                  <a:gd name="T35" fmla="*/ 22 h 219"/>
                  <a:gd name="T36" fmla="*/ 155 w 211"/>
                  <a:gd name="T37" fmla="*/ 26 h 219"/>
                  <a:gd name="T38" fmla="*/ 159 w 211"/>
                  <a:gd name="T39" fmla="*/ 34 h 219"/>
                  <a:gd name="T40" fmla="*/ 157 w 211"/>
                  <a:gd name="T41" fmla="*/ 41 h 219"/>
                  <a:gd name="T42" fmla="*/ 153 w 211"/>
                  <a:gd name="T43" fmla="*/ 46 h 219"/>
                  <a:gd name="T44" fmla="*/ 142 w 211"/>
                  <a:gd name="T45" fmla="*/ 49 h 219"/>
                  <a:gd name="T46" fmla="*/ 136 w 211"/>
                  <a:gd name="T47" fmla="*/ 46 h 219"/>
                  <a:gd name="T48" fmla="*/ 130 w 211"/>
                  <a:gd name="T49" fmla="*/ 39 h 219"/>
                  <a:gd name="T50" fmla="*/ 110 w 211"/>
                  <a:gd name="T51" fmla="*/ 36 h 219"/>
                  <a:gd name="T52" fmla="*/ 88 w 211"/>
                  <a:gd name="T53" fmla="*/ 37 h 219"/>
                  <a:gd name="T54" fmla="*/ 123 w 211"/>
                  <a:gd name="T55" fmla="*/ 84 h 219"/>
                  <a:gd name="T56" fmla="*/ 172 w 211"/>
                  <a:gd name="T57" fmla="*/ 116 h 219"/>
                  <a:gd name="T58" fmla="*/ 183 w 211"/>
                  <a:gd name="T59" fmla="*/ 109 h 219"/>
                  <a:gd name="T60" fmla="*/ 198 w 211"/>
                  <a:gd name="T61" fmla="*/ 102 h 219"/>
                  <a:gd name="T62" fmla="*/ 209 w 211"/>
                  <a:gd name="T63" fmla="*/ 103 h 219"/>
                  <a:gd name="T64" fmla="*/ 128 w 211"/>
                  <a:gd name="T65" fmla="*/ 130 h 219"/>
                  <a:gd name="T66" fmla="*/ 128 w 211"/>
                  <a:gd name="T67" fmla="*/ 176 h 219"/>
                  <a:gd name="T68" fmla="*/ 78 w 211"/>
                  <a:gd name="T69" fmla="*/ 212 h 219"/>
                  <a:gd name="T70" fmla="*/ 82 w 211"/>
                  <a:gd name="T71" fmla="*/ 201 h 219"/>
                  <a:gd name="T72" fmla="*/ 93 w 211"/>
                  <a:gd name="T73" fmla="*/ 187 h 219"/>
                  <a:gd name="T74" fmla="*/ 76 w 211"/>
                  <a:gd name="T75" fmla="*/ 141 h 219"/>
                  <a:gd name="T76" fmla="*/ 47 w 211"/>
                  <a:gd name="T77" fmla="*/ 100 h 219"/>
                  <a:gd name="T78" fmla="*/ 27 w 211"/>
                  <a:gd name="T79" fmla="*/ 103 h 219"/>
                  <a:gd name="T80" fmla="*/ 25 w 211"/>
                  <a:gd name="T81" fmla="*/ 128 h 219"/>
                  <a:gd name="T82" fmla="*/ 31 w 211"/>
                  <a:gd name="T83" fmla="*/ 134 h 219"/>
                  <a:gd name="T84" fmla="*/ 33 w 211"/>
                  <a:gd name="T85" fmla="*/ 145 h 219"/>
                  <a:gd name="T86" fmla="*/ 31 w 211"/>
                  <a:gd name="T87" fmla="*/ 150 h 219"/>
                  <a:gd name="T88" fmla="*/ 26 w 211"/>
                  <a:gd name="T89" fmla="*/ 156 h 219"/>
                  <a:gd name="T90" fmla="*/ 19 w 211"/>
                  <a:gd name="T91" fmla="*/ 157 h 219"/>
                  <a:gd name="T92" fmla="*/ 12 w 211"/>
                  <a:gd name="T93" fmla="*/ 155 h 219"/>
                  <a:gd name="T94" fmla="*/ 8 w 211"/>
                  <a:gd name="T95" fmla="*/ 146 h 219"/>
                  <a:gd name="T96" fmla="*/ 11 w 211"/>
                  <a:gd name="T97" fmla="*/ 135 h 219"/>
                  <a:gd name="T98" fmla="*/ 13 w 211"/>
                  <a:gd name="T99" fmla="*/ 107 h 219"/>
                  <a:gd name="T100" fmla="*/ 7 w 211"/>
                  <a:gd name="T101" fmla="*/ 80 h 219"/>
                  <a:gd name="T102" fmla="*/ 23 w 211"/>
                  <a:gd name="T103" fmla="*/ 51 h 2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1"/>
                  <a:gd name="T157" fmla="*/ 0 h 219"/>
                  <a:gd name="T158" fmla="*/ 211 w 211"/>
                  <a:gd name="T159" fmla="*/ 219 h 21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1" h="219">
                    <a:moveTo>
                      <a:pt x="23" y="40"/>
                    </a:moveTo>
                    <a:lnTo>
                      <a:pt x="21" y="42"/>
                    </a:lnTo>
                    <a:lnTo>
                      <a:pt x="19" y="43"/>
                    </a:lnTo>
                    <a:lnTo>
                      <a:pt x="15" y="43"/>
                    </a:lnTo>
                    <a:lnTo>
                      <a:pt x="13" y="43"/>
                    </a:lnTo>
                    <a:lnTo>
                      <a:pt x="9" y="44"/>
                    </a:lnTo>
                    <a:lnTo>
                      <a:pt x="9" y="43"/>
                    </a:lnTo>
                    <a:lnTo>
                      <a:pt x="7" y="44"/>
                    </a:lnTo>
                    <a:lnTo>
                      <a:pt x="5" y="41"/>
                    </a:lnTo>
                    <a:lnTo>
                      <a:pt x="4" y="41"/>
                    </a:lnTo>
                    <a:lnTo>
                      <a:pt x="2" y="38"/>
                    </a:lnTo>
                    <a:lnTo>
                      <a:pt x="0" y="36"/>
                    </a:lnTo>
                    <a:lnTo>
                      <a:pt x="0" y="33"/>
                    </a:lnTo>
                    <a:lnTo>
                      <a:pt x="1" y="30"/>
                    </a:lnTo>
                    <a:lnTo>
                      <a:pt x="2" y="27"/>
                    </a:lnTo>
                    <a:lnTo>
                      <a:pt x="3" y="25"/>
                    </a:lnTo>
                    <a:lnTo>
                      <a:pt x="4" y="22"/>
                    </a:lnTo>
                    <a:lnTo>
                      <a:pt x="6" y="18"/>
                    </a:lnTo>
                    <a:lnTo>
                      <a:pt x="9" y="16"/>
                    </a:lnTo>
                    <a:lnTo>
                      <a:pt x="9" y="13"/>
                    </a:lnTo>
                    <a:lnTo>
                      <a:pt x="14" y="9"/>
                    </a:lnTo>
                    <a:lnTo>
                      <a:pt x="15" y="8"/>
                    </a:lnTo>
                    <a:lnTo>
                      <a:pt x="20" y="6"/>
                    </a:lnTo>
                    <a:lnTo>
                      <a:pt x="22" y="4"/>
                    </a:lnTo>
                    <a:lnTo>
                      <a:pt x="25" y="3"/>
                    </a:lnTo>
                    <a:lnTo>
                      <a:pt x="30" y="2"/>
                    </a:lnTo>
                    <a:lnTo>
                      <a:pt x="33" y="0"/>
                    </a:lnTo>
                    <a:lnTo>
                      <a:pt x="34" y="2"/>
                    </a:lnTo>
                    <a:lnTo>
                      <a:pt x="36" y="2"/>
                    </a:lnTo>
                    <a:lnTo>
                      <a:pt x="40" y="1"/>
                    </a:lnTo>
                    <a:lnTo>
                      <a:pt x="42" y="3"/>
                    </a:lnTo>
                    <a:lnTo>
                      <a:pt x="43" y="4"/>
                    </a:lnTo>
                    <a:lnTo>
                      <a:pt x="45" y="6"/>
                    </a:lnTo>
                    <a:lnTo>
                      <a:pt x="47" y="9"/>
                    </a:lnTo>
                    <a:lnTo>
                      <a:pt x="48" y="10"/>
                    </a:lnTo>
                    <a:lnTo>
                      <a:pt x="45" y="13"/>
                    </a:lnTo>
                    <a:lnTo>
                      <a:pt x="46" y="15"/>
                    </a:lnTo>
                    <a:lnTo>
                      <a:pt x="44" y="18"/>
                    </a:lnTo>
                    <a:lnTo>
                      <a:pt x="46" y="20"/>
                    </a:lnTo>
                    <a:lnTo>
                      <a:pt x="44" y="22"/>
                    </a:lnTo>
                    <a:lnTo>
                      <a:pt x="42" y="23"/>
                    </a:lnTo>
                    <a:lnTo>
                      <a:pt x="48" y="26"/>
                    </a:lnTo>
                    <a:lnTo>
                      <a:pt x="54" y="24"/>
                    </a:lnTo>
                    <a:lnTo>
                      <a:pt x="67" y="17"/>
                    </a:lnTo>
                    <a:lnTo>
                      <a:pt x="77" y="13"/>
                    </a:lnTo>
                    <a:lnTo>
                      <a:pt x="83" y="14"/>
                    </a:lnTo>
                    <a:lnTo>
                      <a:pt x="93" y="17"/>
                    </a:lnTo>
                    <a:lnTo>
                      <a:pt x="101" y="19"/>
                    </a:lnTo>
                    <a:lnTo>
                      <a:pt x="109" y="24"/>
                    </a:lnTo>
                    <a:lnTo>
                      <a:pt x="117" y="24"/>
                    </a:lnTo>
                    <a:lnTo>
                      <a:pt x="128" y="24"/>
                    </a:lnTo>
                    <a:lnTo>
                      <a:pt x="137" y="26"/>
                    </a:lnTo>
                    <a:lnTo>
                      <a:pt x="147" y="24"/>
                    </a:lnTo>
                    <a:lnTo>
                      <a:pt x="149" y="22"/>
                    </a:lnTo>
                    <a:lnTo>
                      <a:pt x="151" y="25"/>
                    </a:lnTo>
                    <a:lnTo>
                      <a:pt x="153" y="24"/>
                    </a:lnTo>
                    <a:lnTo>
                      <a:pt x="155" y="26"/>
                    </a:lnTo>
                    <a:lnTo>
                      <a:pt x="157" y="28"/>
                    </a:lnTo>
                    <a:lnTo>
                      <a:pt x="157" y="32"/>
                    </a:lnTo>
                    <a:lnTo>
                      <a:pt x="159" y="34"/>
                    </a:lnTo>
                    <a:lnTo>
                      <a:pt x="157" y="37"/>
                    </a:lnTo>
                    <a:lnTo>
                      <a:pt x="156" y="40"/>
                    </a:lnTo>
                    <a:lnTo>
                      <a:pt x="157" y="41"/>
                    </a:lnTo>
                    <a:lnTo>
                      <a:pt x="157" y="43"/>
                    </a:lnTo>
                    <a:lnTo>
                      <a:pt x="154" y="45"/>
                    </a:lnTo>
                    <a:lnTo>
                      <a:pt x="153" y="46"/>
                    </a:lnTo>
                    <a:lnTo>
                      <a:pt x="150" y="47"/>
                    </a:lnTo>
                    <a:lnTo>
                      <a:pt x="145" y="49"/>
                    </a:lnTo>
                    <a:lnTo>
                      <a:pt x="142" y="49"/>
                    </a:lnTo>
                    <a:lnTo>
                      <a:pt x="140" y="47"/>
                    </a:lnTo>
                    <a:lnTo>
                      <a:pt x="136" y="47"/>
                    </a:lnTo>
                    <a:lnTo>
                      <a:pt x="136" y="46"/>
                    </a:lnTo>
                    <a:lnTo>
                      <a:pt x="134" y="44"/>
                    </a:lnTo>
                    <a:lnTo>
                      <a:pt x="132" y="42"/>
                    </a:lnTo>
                    <a:lnTo>
                      <a:pt x="130" y="39"/>
                    </a:lnTo>
                    <a:lnTo>
                      <a:pt x="128" y="37"/>
                    </a:lnTo>
                    <a:lnTo>
                      <a:pt x="126" y="36"/>
                    </a:lnTo>
                    <a:lnTo>
                      <a:pt x="110" y="36"/>
                    </a:lnTo>
                    <a:lnTo>
                      <a:pt x="98" y="37"/>
                    </a:lnTo>
                    <a:lnTo>
                      <a:pt x="90" y="36"/>
                    </a:lnTo>
                    <a:lnTo>
                      <a:pt x="88" y="37"/>
                    </a:lnTo>
                    <a:lnTo>
                      <a:pt x="98" y="56"/>
                    </a:lnTo>
                    <a:lnTo>
                      <a:pt x="103" y="72"/>
                    </a:lnTo>
                    <a:lnTo>
                      <a:pt x="123" y="84"/>
                    </a:lnTo>
                    <a:lnTo>
                      <a:pt x="134" y="90"/>
                    </a:lnTo>
                    <a:lnTo>
                      <a:pt x="157" y="105"/>
                    </a:lnTo>
                    <a:lnTo>
                      <a:pt x="172" y="116"/>
                    </a:lnTo>
                    <a:lnTo>
                      <a:pt x="176" y="116"/>
                    </a:lnTo>
                    <a:lnTo>
                      <a:pt x="180" y="112"/>
                    </a:lnTo>
                    <a:lnTo>
                      <a:pt x="183" y="109"/>
                    </a:lnTo>
                    <a:lnTo>
                      <a:pt x="188" y="107"/>
                    </a:lnTo>
                    <a:lnTo>
                      <a:pt x="193" y="104"/>
                    </a:lnTo>
                    <a:lnTo>
                      <a:pt x="198" y="102"/>
                    </a:lnTo>
                    <a:lnTo>
                      <a:pt x="203" y="101"/>
                    </a:lnTo>
                    <a:lnTo>
                      <a:pt x="204" y="103"/>
                    </a:lnTo>
                    <a:lnTo>
                      <a:pt x="209" y="103"/>
                    </a:lnTo>
                    <a:lnTo>
                      <a:pt x="210" y="104"/>
                    </a:lnTo>
                    <a:lnTo>
                      <a:pt x="161" y="146"/>
                    </a:lnTo>
                    <a:lnTo>
                      <a:pt x="128" y="130"/>
                    </a:lnTo>
                    <a:lnTo>
                      <a:pt x="111" y="121"/>
                    </a:lnTo>
                    <a:lnTo>
                      <a:pt x="117" y="140"/>
                    </a:lnTo>
                    <a:lnTo>
                      <a:pt x="128" y="176"/>
                    </a:lnTo>
                    <a:lnTo>
                      <a:pt x="80" y="218"/>
                    </a:lnTo>
                    <a:lnTo>
                      <a:pt x="78" y="216"/>
                    </a:lnTo>
                    <a:lnTo>
                      <a:pt x="78" y="212"/>
                    </a:lnTo>
                    <a:lnTo>
                      <a:pt x="79" y="209"/>
                    </a:lnTo>
                    <a:lnTo>
                      <a:pt x="79" y="205"/>
                    </a:lnTo>
                    <a:lnTo>
                      <a:pt x="82" y="201"/>
                    </a:lnTo>
                    <a:lnTo>
                      <a:pt x="85" y="197"/>
                    </a:lnTo>
                    <a:lnTo>
                      <a:pt x="87" y="192"/>
                    </a:lnTo>
                    <a:lnTo>
                      <a:pt x="93" y="187"/>
                    </a:lnTo>
                    <a:lnTo>
                      <a:pt x="95" y="182"/>
                    </a:lnTo>
                    <a:lnTo>
                      <a:pt x="88" y="165"/>
                    </a:lnTo>
                    <a:lnTo>
                      <a:pt x="76" y="141"/>
                    </a:lnTo>
                    <a:lnTo>
                      <a:pt x="72" y="128"/>
                    </a:lnTo>
                    <a:lnTo>
                      <a:pt x="62" y="108"/>
                    </a:lnTo>
                    <a:lnTo>
                      <a:pt x="47" y="100"/>
                    </a:lnTo>
                    <a:lnTo>
                      <a:pt x="29" y="89"/>
                    </a:lnTo>
                    <a:lnTo>
                      <a:pt x="29" y="94"/>
                    </a:lnTo>
                    <a:lnTo>
                      <a:pt x="27" y="103"/>
                    </a:lnTo>
                    <a:lnTo>
                      <a:pt x="26" y="113"/>
                    </a:lnTo>
                    <a:lnTo>
                      <a:pt x="23" y="126"/>
                    </a:lnTo>
                    <a:lnTo>
                      <a:pt x="25" y="128"/>
                    </a:lnTo>
                    <a:lnTo>
                      <a:pt x="27" y="129"/>
                    </a:lnTo>
                    <a:lnTo>
                      <a:pt x="29" y="132"/>
                    </a:lnTo>
                    <a:lnTo>
                      <a:pt x="31" y="134"/>
                    </a:lnTo>
                    <a:lnTo>
                      <a:pt x="33" y="137"/>
                    </a:lnTo>
                    <a:lnTo>
                      <a:pt x="34" y="143"/>
                    </a:lnTo>
                    <a:lnTo>
                      <a:pt x="33" y="145"/>
                    </a:lnTo>
                    <a:lnTo>
                      <a:pt x="34" y="146"/>
                    </a:lnTo>
                    <a:lnTo>
                      <a:pt x="33" y="149"/>
                    </a:lnTo>
                    <a:lnTo>
                      <a:pt x="31" y="150"/>
                    </a:lnTo>
                    <a:lnTo>
                      <a:pt x="30" y="153"/>
                    </a:lnTo>
                    <a:lnTo>
                      <a:pt x="28" y="154"/>
                    </a:lnTo>
                    <a:lnTo>
                      <a:pt x="26" y="156"/>
                    </a:lnTo>
                    <a:lnTo>
                      <a:pt x="24" y="157"/>
                    </a:lnTo>
                    <a:lnTo>
                      <a:pt x="20" y="158"/>
                    </a:lnTo>
                    <a:lnTo>
                      <a:pt x="19" y="157"/>
                    </a:lnTo>
                    <a:lnTo>
                      <a:pt x="18" y="157"/>
                    </a:lnTo>
                    <a:lnTo>
                      <a:pt x="16" y="155"/>
                    </a:lnTo>
                    <a:lnTo>
                      <a:pt x="12" y="155"/>
                    </a:lnTo>
                    <a:lnTo>
                      <a:pt x="10" y="153"/>
                    </a:lnTo>
                    <a:lnTo>
                      <a:pt x="8" y="151"/>
                    </a:lnTo>
                    <a:lnTo>
                      <a:pt x="8" y="146"/>
                    </a:lnTo>
                    <a:lnTo>
                      <a:pt x="9" y="144"/>
                    </a:lnTo>
                    <a:lnTo>
                      <a:pt x="10" y="141"/>
                    </a:lnTo>
                    <a:lnTo>
                      <a:pt x="11" y="135"/>
                    </a:lnTo>
                    <a:lnTo>
                      <a:pt x="13" y="126"/>
                    </a:lnTo>
                    <a:lnTo>
                      <a:pt x="15" y="112"/>
                    </a:lnTo>
                    <a:lnTo>
                      <a:pt x="13" y="107"/>
                    </a:lnTo>
                    <a:lnTo>
                      <a:pt x="10" y="98"/>
                    </a:lnTo>
                    <a:lnTo>
                      <a:pt x="9" y="90"/>
                    </a:lnTo>
                    <a:lnTo>
                      <a:pt x="7" y="80"/>
                    </a:lnTo>
                    <a:lnTo>
                      <a:pt x="8" y="73"/>
                    </a:lnTo>
                    <a:lnTo>
                      <a:pt x="15" y="63"/>
                    </a:lnTo>
                    <a:lnTo>
                      <a:pt x="23" y="51"/>
                    </a:lnTo>
                    <a:lnTo>
                      <a:pt x="25" y="46"/>
                    </a:lnTo>
                    <a:lnTo>
                      <a:pt x="23" y="40"/>
                    </a:lnTo>
                  </a:path>
                </a:pathLst>
              </a:custGeom>
              <a:solidFill>
                <a:srgbClr val="FF5F00"/>
              </a:solidFill>
              <a:ln w="12700" cap="rnd">
                <a:noFill/>
                <a:round/>
                <a:headEnd/>
                <a:tailEnd/>
              </a:ln>
            </p:spPr>
            <p:txBody>
              <a:bodyPr/>
              <a:lstStyle/>
              <a:p>
                <a:endParaRPr lang="en-US"/>
              </a:p>
            </p:txBody>
          </p:sp>
          <p:sp>
            <p:nvSpPr>
              <p:cNvPr id="12337" name="Freeform 21"/>
              <p:cNvSpPr>
                <a:spLocks/>
              </p:cNvSpPr>
              <p:nvPr/>
            </p:nvSpPr>
            <p:spPr bwMode="auto">
              <a:xfrm>
                <a:off x="3335" y="2460"/>
                <a:ext cx="216" cy="201"/>
              </a:xfrm>
              <a:custGeom>
                <a:avLst/>
                <a:gdLst>
                  <a:gd name="T0" fmla="*/ 189 w 216"/>
                  <a:gd name="T1" fmla="*/ 103 h 201"/>
                  <a:gd name="T2" fmla="*/ 195 w 216"/>
                  <a:gd name="T3" fmla="*/ 97 h 201"/>
                  <a:gd name="T4" fmla="*/ 202 w 216"/>
                  <a:gd name="T5" fmla="*/ 96 h 201"/>
                  <a:gd name="T6" fmla="*/ 209 w 216"/>
                  <a:gd name="T7" fmla="*/ 98 h 201"/>
                  <a:gd name="T8" fmla="*/ 212 w 216"/>
                  <a:gd name="T9" fmla="*/ 105 h 201"/>
                  <a:gd name="T10" fmla="*/ 214 w 216"/>
                  <a:gd name="T11" fmla="*/ 116 h 201"/>
                  <a:gd name="T12" fmla="*/ 214 w 216"/>
                  <a:gd name="T13" fmla="*/ 127 h 201"/>
                  <a:gd name="T14" fmla="*/ 210 w 216"/>
                  <a:gd name="T15" fmla="*/ 137 h 201"/>
                  <a:gd name="T16" fmla="*/ 204 w 216"/>
                  <a:gd name="T17" fmla="*/ 146 h 201"/>
                  <a:gd name="T18" fmla="*/ 198 w 216"/>
                  <a:gd name="T19" fmla="*/ 149 h 201"/>
                  <a:gd name="T20" fmla="*/ 191 w 216"/>
                  <a:gd name="T21" fmla="*/ 147 h 201"/>
                  <a:gd name="T22" fmla="*/ 185 w 216"/>
                  <a:gd name="T23" fmla="*/ 143 h 201"/>
                  <a:gd name="T24" fmla="*/ 181 w 216"/>
                  <a:gd name="T25" fmla="*/ 138 h 201"/>
                  <a:gd name="T26" fmla="*/ 177 w 216"/>
                  <a:gd name="T27" fmla="*/ 135 h 201"/>
                  <a:gd name="T28" fmla="*/ 161 w 216"/>
                  <a:gd name="T29" fmla="*/ 162 h 201"/>
                  <a:gd name="T30" fmla="*/ 137 w 216"/>
                  <a:gd name="T31" fmla="*/ 172 h 201"/>
                  <a:gd name="T32" fmla="*/ 113 w 216"/>
                  <a:gd name="T33" fmla="*/ 183 h 201"/>
                  <a:gd name="T34" fmla="*/ 97 w 216"/>
                  <a:gd name="T35" fmla="*/ 197 h 201"/>
                  <a:gd name="T36" fmla="*/ 90 w 216"/>
                  <a:gd name="T37" fmla="*/ 199 h 201"/>
                  <a:gd name="T38" fmla="*/ 82 w 216"/>
                  <a:gd name="T39" fmla="*/ 194 h 201"/>
                  <a:gd name="T40" fmla="*/ 79 w 216"/>
                  <a:gd name="T41" fmla="*/ 188 h 201"/>
                  <a:gd name="T42" fmla="*/ 79 w 216"/>
                  <a:gd name="T43" fmla="*/ 181 h 201"/>
                  <a:gd name="T44" fmla="*/ 87 w 216"/>
                  <a:gd name="T45" fmla="*/ 172 h 201"/>
                  <a:gd name="T46" fmla="*/ 94 w 216"/>
                  <a:gd name="T47" fmla="*/ 171 h 201"/>
                  <a:gd name="T48" fmla="*/ 103 w 216"/>
                  <a:gd name="T49" fmla="*/ 172 h 201"/>
                  <a:gd name="T50" fmla="*/ 120 w 216"/>
                  <a:gd name="T51" fmla="*/ 164 h 201"/>
                  <a:gd name="T52" fmla="*/ 136 w 216"/>
                  <a:gd name="T53" fmla="*/ 149 h 201"/>
                  <a:gd name="T54" fmla="*/ 82 w 216"/>
                  <a:gd name="T55" fmla="*/ 132 h 201"/>
                  <a:gd name="T56" fmla="*/ 22 w 216"/>
                  <a:gd name="T57" fmla="*/ 138 h 201"/>
                  <a:gd name="T58" fmla="*/ 18 w 216"/>
                  <a:gd name="T59" fmla="*/ 150 h 201"/>
                  <a:gd name="T60" fmla="*/ 11 w 216"/>
                  <a:gd name="T61" fmla="*/ 163 h 201"/>
                  <a:gd name="T62" fmla="*/ 1 w 216"/>
                  <a:gd name="T63" fmla="*/ 170 h 201"/>
                  <a:gd name="T64" fmla="*/ 49 w 216"/>
                  <a:gd name="T65" fmla="*/ 99 h 201"/>
                  <a:gd name="T66" fmla="*/ 21 w 216"/>
                  <a:gd name="T67" fmla="*/ 62 h 201"/>
                  <a:gd name="T68" fmla="*/ 39 w 216"/>
                  <a:gd name="T69" fmla="*/ 4 h 201"/>
                  <a:gd name="T70" fmla="*/ 43 w 216"/>
                  <a:gd name="T71" fmla="*/ 15 h 201"/>
                  <a:gd name="T72" fmla="*/ 42 w 216"/>
                  <a:gd name="T73" fmla="*/ 33 h 201"/>
                  <a:gd name="T74" fmla="*/ 84 w 216"/>
                  <a:gd name="T75" fmla="*/ 60 h 201"/>
                  <a:gd name="T76" fmla="*/ 132 w 216"/>
                  <a:gd name="T77" fmla="*/ 75 h 201"/>
                  <a:gd name="T78" fmla="*/ 146 w 216"/>
                  <a:gd name="T79" fmla="*/ 60 h 201"/>
                  <a:gd name="T80" fmla="*/ 133 w 216"/>
                  <a:gd name="T81" fmla="*/ 39 h 201"/>
                  <a:gd name="T82" fmla="*/ 125 w 216"/>
                  <a:gd name="T83" fmla="*/ 37 h 201"/>
                  <a:gd name="T84" fmla="*/ 116 w 216"/>
                  <a:gd name="T85" fmla="*/ 31 h 201"/>
                  <a:gd name="T86" fmla="*/ 114 w 216"/>
                  <a:gd name="T87" fmla="*/ 25 h 201"/>
                  <a:gd name="T88" fmla="*/ 114 w 216"/>
                  <a:gd name="T89" fmla="*/ 17 h 201"/>
                  <a:gd name="T90" fmla="*/ 120 w 216"/>
                  <a:gd name="T91" fmla="*/ 13 h 201"/>
                  <a:gd name="T92" fmla="*/ 127 w 216"/>
                  <a:gd name="T93" fmla="*/ 9 h 201"/>
                  <a:gd name="T94" fmla="*/ 135 w 216"/>
                  <a:gd name="T95" fmla="*/ 14 h 201"/>
                  <a:gd name="T96" fmla="*/ 139 w 216"/>
                  <a:gd name="T97" fmla="*/ 25 h 201"/>
                  <a:gd name="T98" fmla="*/ 154 w 216"/>
                  <a:gd name="T99" fmla="*/ 49 h 201"/>
                  <a:gd name="T100" fmla="*/ 176 w 216"/>
                  <a:gd name="T101" fmla="*/ 67 h 201"/>
                  <a:gd name="T102" fmla="*/ 181 w 216"/>
                  <a:gd name="T103" fmla="*/ 98 h 20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
                  <a:gd name="T157" fmla="*/ 0 h 201"/>
                  <a:gd name="T158" fmla="*/ 216 w 216"/>
                  <a:gd name="T159" fmla="*/ 201 h 20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 h="201">
                    <a:moveTo>
                      <a:pt x="186" y="108"/>
                    </a:moveTo>
                    <a:lnTo>
                      <a:pt x="187" y="105"/>
                    </a:lnTo>
                    <a:lnTo>
                      <a:pt x="189" y="103"/>
                    </a:lnTo>
                    <a:lnTo>
                      <a:pt x="191" y="100"/>
                    </a:lnTo>
                    <a:lnTo>
                      <a:pt x="193" y="99"/>
                    </a:lnTo>
                    <a:lnTo>
                      <a:pt x="195" y="97"/>
                    </a:lnTo>
                    <a:lnTo>
                      <a:pt x="196" y="97"/>
                    </a:lnTo>
                    <a:lnTo>
                      <a:pt x="199" y="96"/>
                    </a:lnTo>
                    <a:lnTo>
                      <a:pt x="202" y="96"/>
                    </a:lnTo>
                    <a:lnTo>
                      <a:pt x="203" y="96"/>
                    </a:lnTo>
                    <a:lnTo>
                      <a:pt x="206" y="97"/>
                    </a:lnTo>
                    <a:lnTo>
                      <a:pt x="209" y="98"/>
                    </a:lnTo>
                    <a:lnTo>
                      <a:pt x="210" y="100"/>
                    </a:lnTo>
                    <a:lnTo>
                      <a:pt x="211" y="102"/>
                    </a:lnTo>
                    <a:lnTo>
                      <a:pt x="212" y="105"/>
                    </a:lnTo>
                    <a:lnTo>
                      <a:pt x="213" y="108"/>
                    </a:lnTo>
                    <a:lnTo>
                      <a:pt x="214" y="110"/>
                    </a:lnTo>
                    <a:lnTo>
                      <a:pt x="214" y="116"/>
                    </a:lnTo>
                    <a:lnTo>
                      <a:pt x="213" y="119"/>
                    </a:lnTo>
                    <a:lnTo>
                      <a:pt x="215" y="121"/>
                    </a:lnTo>
                    <a:lnTo>
                      <a:pt x="214" y="127"/>
                    </a:lnTo>
                    <a:lnTo>
                      <a:pt x="213" y="129"/>
                    </a:lnTo>
                    <a:lnTo>
                      <a:pt x="210" y="134"/>
                    </a:lnTo>
                    <a:lnTo>
                      <a:pt x="210" y="137"/>
                    </a:lnTo>
                    <a:lnTo>
                      <a:pt x="208" y="138"/>
                    </a:lnTo>
                    <a:lnTo>
                      <a:pt x="205" y="143"/>
                    </a:lnTo>
                    <a:lnTo>
                      <a:pt x="204" y="146"/>
                    </a:lnTo>
                    <a:lnTo>
                      <a:pt x="202" y="145"/>
                    </a:lnTo>
                    <a:lnTo>
                      <a:pt x="200" y="146"/>
                    </a:lnTo>
                    <a:lnTo>
                      <a:pt x="198" y="149"/>
                    </a:lnTo>
                    <a:lnTo>
                      <a:pt x="195" y="148"/>
                    </a:lnTo>
                    <a:lnTo>
                      <a:pt x="194" y="148"/>
                    </a:lnTo>
                    <a:lnTo>
                      <a:pt x="191" y="147"/>
                    </a:lnTo>
                    <a:lnTo>
                      <a:pt x="188" y="147"/>
                    </a:lnTo>
                    <a:lnTo>
                      <a:pt x="186" y="146"/>
                    </a:lnTo>
                    <a:lnTo>
                      <a:pt x="185" y="143"/>
                    </a:lnTo>
                    <a:lnTo>
                      <a:pt x="184" y="142"/>
                    </a:lnTo>
                    <a:lnTo>
                      <a:pt x="183" y="138"/>
                    </a:lnTo>
                    <a:lnTo>
                      <a:pt x="181" y="138"/>
                    </a:lnTo>
                    <a:lnTo>
                      <a:pt x="181" y="136"/>
                    </a:lnTo>
                    <a:lnTo>
                      <a:pt x="181" y="133"/>
                    </a:lnTo>
                    <a:lnTo>
                      <a:pt x="177" y="135"/>
                    </a:lnTo>
                    <a:lnTo>
                      <a:pt x="173" y="139"/>
                    </a:lnTo>
                    <a:lnTo>
                      <a:pt x="167" y="152"/>
                    </a:lnTo>
                    <a:lnTo>
                      <a:pt x="161" y="162"/>
                    </a:lnTo>
                    <a:lnTo>
                      <a:pt x="155" y="166"/>
                    </a:lnTo>
                    <a:lnTo>
                      <a:pt x="145" y="169"/>
                    </a:lnTo>
                    <a:lnTo>
                      <a:pt x="137" y="172"/>
                    </a:lnTo>
                    <a:lnTo>
                      <a:pt x="128" y="174"/>
                    </a:lnTo>
                    <a:lnTo>
                      <a:pt x="123" y="177"/>
                    </a:lnTo>
                    <a:lnTo>
                      <a:pt x="113" y="183"/>
                    </a:lnTo>
                    <a:lnTo>
                      <a:pt x="105" y="188"/>
                    </a:lnTo>
                    <a:lnTo>
                      <a:pt x="98" y="195"/>
                    </a:lnTo>
                    <a:lnTo>
                      <a:pt x="97" y="197"/>
                    </a:lnTo>
                    <a:lnTo>
                      <a:pt x="94" y="197"/>
                    </a:lnTo>
                    <a:lnTo>
                      <a:pt x="93" y="200"/>
                    </a:lnTo>
                    <a:lnTo>
                      <a:pt x="90" y="199"/>
                    </a:lnTo>
                    <a:lnTo>
                      <a:pt x="87" y="198"/>
                    </a:lnTo>
                    <a:lnTo>
                      <a:pt x="85" y="195"/>
                    </a:lnTo>
                    <a:lnTo>
                      <a:pt x="82" y="194"/>
                    </a:lnTo>
                    <a:lnTo>
                      <a:pt x="82" y="192"/>
                    </a:lnTo>
                    <a:lnTo>
                      <a:pt x="80" y="189"/>
                    </a:lnTo>
                    <a:lnTo>
                      <a:pt x="79" y="188"/>
                    </a:lnTo>
                    <a:lnTo>
                      <a:pt x="78" y="186"/>
                    </a:lnTo>
                    <a:lnTo>
                      <a:pt x="79" y="183"/>
                    </a:lnTo>
                    <a:lnTo>
                      <a:pt x="79" y="181"/>
                    </a:lnTo>
                    <a:lnTo>
                      <a:pt x="82" y="178"/>
                    </a:lnTo>
                    <a:lnTo>
                      <a:pt x="84" y="174"/>
                    </a:lnTo>
                    <a:lnTo>
                      <a:pt x="87" y="172"/>
                    </a:lnTo>
                    <a:lnTo>
                      <a:pt x="89" y="173"/>
                    </a:lnTo>
                    <a:lnTo>
                      <a:pt x="93" y="170"/>
                    </a:lnTo>
                    <a:lnTo>
                      <a:pt x="94" y="171"/>
                    </a:lnTo>
                    <a:lnTo>
                      <a:pt x="97" y="171"/>
                    </a:lnTo>
                    <a:lnTo>
                      <a:pt x="100" y="172"/>
                    </a:lnTo>
                    <a:lnTo>
                      <a:pt x="103" y="172"/>
                    </a:lnTo>
                    <a:lnTo>
                      <a:pt x="106" y="173"/>
                    </a:lnTo>
                    <a:lnTo>
                      <a:pt x="108" y="173"/>
                    </a:lnTo>
                    <a:lnTo>
                      <a:pt x="120" y="164"/>
                    </a:lnTo>
                    <a:lnTo>
                      <a:pt x="129" y="155"/>
                    </a:lnTo>
                    <a:lnTo>
                      <a:pt x="135" y="151"/>
                    </a:lnTo>
                    <a:lnTo>
                      <a:pt x="136" y="149"/>
                    </a:lnTo>
                    <a:lnTo>
                      <a:pt x="118" y="140"/>
                    </a:lnTo>
                    <a:lnTo>
                      <a:pt x="104" y="131"/>
                    </a:lnTo>
                    <a:lnTo>
                      <a:pt x="82" y="132"/>
                    </a:lnTo>
                    <a:lnTo>
                      <a:pt x="68" y="135"/>
                    </a:lnTo>
                    <a:lnTo>
                      <a:pt x="41" y="136"/>
                    </a:lnTo>
                    <a:lnTo>
                      <a:pt x="22" y="138"/>
                    </a:lnTo>
                    <a:lnTo>
                      <a:pt x="20" y="140"/>
                    </a:lnTo>
                    <a:lnTo>
                      <a:pt x="19" y="145"/>
                    </a:lnTo>
                    <a:lnTo>
                      <a:pt x="18" y="150"/>
                    </a:lnTo>
                    <a:lnTo>
                      <a:pt x="16" y="154"/>
                    </a:lnTo>
                    <a:lnTo>
                      <a:pt x="13" y="158"/>
                    </a:lnTo>
                    <a:lnTo>
                      <a:pt x="11" y="163"/>
                    </a:lnTo>
                    <a:lnTo>
                      <a:pt x="7" y="168"/>
                    </a:lnTo>
                    <a:lnTo>
                      <a:pt x="5" y="167"/>
                    </a:lnTo>
                    <a:lnTo>
                      <a:pt x="1" y="170"/>
                    </a:lnTo>
                    <a:lnTo>
                      <a:pt x="0" y="169"/>
                    </a:lnTo>
                    <a:lnTo>
                      <a:pt x="13" y="106"/>
                    </a:lnTo>
                    <a:lnTo>
                      <a:pt x="49" y="99"/>
                    </a:lnTo>
                    <a:lnTo>
                      <a:pt x="68" y="96"/>
                    </a:lnTo>
                    <a:lnTo>
                      <a:pt x="52" y="84"/>
                    </a:lnTo>
                    <a:lnTo>
                      <a:pt x="21" y="62"/>
                    </a:lnTo>
                    <a:lnTo>
                      <a:pt x="34" y="0"/>
                    </a:lnTo>
                    <a:lnTo>
                      <a:pt x="37" y="1"/>
                    </a:lnTo>
                    <a:lnTo>
                      <a:pt x="39" y="4"/>
                    </a:lnTo>
                    <a:lnTo>
                      <a:pt x="41" y="7"/>
                    </a:lnTo>
                    <a:lnTo>
                      <a:pt x="43" y="10"/>
                    </a:lnTo>
                    <a:lnTo>
                      <a:pt x="43" y="15"/>
                    </a:lnTo>
                    <a:lnTo>
                      <a:pt x="44" y="20"/>
                    </a:lnTo>
                    <a:lnTo>
                      <a:pt x="44" y="25"/>
                    </a:lnTo>
                    <a:lnTo>
                      <a:pt x="42" y="33"/>
                    </a:lnTo>
                    <a:lnTo>
                      <a:pt x="44" y="39"/>
                    </a:lnTo>
                    <a:lnTo>
                      <a:pt x="60" y="47"/>
                    </a:lnTo>
                    <a:lnTo>
                      <a:pt x="84" y="60"/>
                    </a:lnTo>
                    <a:lnTo>
                      <a:pt x="96" y="67"/>
                    </a:lnTo>
                    <a:lnTo>
                      <a:pt x="116" y="78"/>
                    </a:lnTo>
                    <a:lnTo>
                      <a:pt x="132" y="75"/>
                    </a:lnTo>
                    <a:lnTo>
                      <a:pt x="152" y="72"/>
                    </a:lnTo>
                    <a:lnTo>
                      <a:pt x="150" y="69"/>
                    </a:lnTo>
                    <a:lnTo>
                      <a:pt x="146" y="60"/>
                    </a:lnTo>
                    <a:lnTo>
                      <a:pt x="141" y="51"/>
                    </a:lnTo>
                    <a:lnTo>
                      <a:pt x="136" y="39"/>
                    </a:lnTo>
                    <a:lnTo>
                      <a:pt x="133" y="39"/>
                    </a:lnTo>
                    <a:lnTo>
                      <a:pt x="131" y="38"/>
                    </a:lnTo>
                    <a:lnTo>
                      <a:pt x="128" y="38"/>
                    </a:lnTo>
                    <a:lnTo>
                      <a:pt x="125" y="37"/>
                    </a:lnTo>
                    <a:lnTo>
                      <a:pt x="121" y="36"/>
                    </a:lnTo>
                    <a:lnTo>
                      <a:pt x="117" y="33"/>
                    </a:lnTo>
                    <a:lnTo>
                      <a:pt x="116" y="31"/>
                    </a:lnTo>
                    <a:lnTo>
                      <a:pt x="114" y="31"/>
                    </a:lnTo>
                    <a:lnTo>
                      <a:pt x="114" y="27"/>
                    </a:lnTo>
                    <a:lnTo>
                      <a:pt x="114" y="25"/>
                    </a:lnTo>
                    <a:lnTo>
                      <a:pt x="113" y="22"/>
                    </a:lnTo>
                    <a:lnTo>
                      <a:pt x="113" y="20"/>
                    </a:lnTo>
                    <a:lnTo>
                      <a:pt x="114" y="17"/>
                    </a:lnTo>
                    <a:lnTo>
                      <a:pt x="116" y="15"/>
                    </a:lnTo>
                    <a:lnTo>
                      <a:pt x="118" y="13"/>
                    </a:lnTo>
                    <a:lnTo>
                      <a:pt x="120" y="13"/>
                    </a:lnTo>
                    <a:lnTo>
                      <a:pt x="121" y="11"/>
                    </a:lnTo>
                    <a:lnTo>
                      <a:pt x="123" y="12"/>
                    </a:lnTo>
                    <a:lnTo>
                      <a:pt x="127" y="9"/>
                    </a:lnTo>
                    <a:lnTo>
                      <a:pt x="130" y="10"/>
                    </a:lnTo>
                    <a:lnTo>
                      <a:pt x="133" y="11"/>
                    </a:lnTo>
                    <a:lnTo>
                      <a:pt x="135" y="14"/>
                    </a:lnTo>
                    <a:lnTo>
                      <a:pt x="136" y="16"/>
                    </a:lnTo>
                    <a:lnTo>
                      <a:pt x="137" y="20"/>
                    </a:lnTo>
                    <a:lnTo>
                      <a:pt x="139" y="25"/>
                    </a:lnTo>
                    <a:lnTo>
                      <a:pt x="144" y="34"/>
                    </a:lnTo>
                    <a:lnTo>
                      <a:pt x="151" y="45"/>
                    </a:lnTo>
                    <a:lnTo>
                      <a:pt x="154" y="49"/>
                    </a:lnTo>
                    <a:lnTo>
                      <a:pt x="162" y="53"/>
                    </a:lnTo>
                    <a:lnTo>
                      <a:pt x="168" y="60"/>
                    </a:lnTo>
                    <a:lnTo>
                      <a:pt x="176" y="67"/>
                    </a:lnTo>
                    <a:lnTo>
                      <a:pt x="180" y="73"/>
                    </a:lnTo>
                    <a:lnTo>
                      <a:pt x="181" y="85"/>
                    </a:lnTo>
                    <a:lnTo>
                      <a:pt x="181" y="98"/>
                    </a:lnTo>
                    <a:lnTo>
                      <a:pt x="183" y="104"/>
                    </a:lnTo>
                    <a:lnTo>
                      <a:pt x="186" y="108"/>
                    </a:lnTo>
                  </a:path>
                </a:pathLst>
              </a:custGeom>
              <a:solidFill>
                <a:srgbClr val="FF5F00"/>
              </a:solidFill>
              <a:ln w="12700" cap="rnd">
                <a:noFill/>
                <a:round/>
                <a:headEnd/>
                <a:tailEnd/>
              </a:ln>
            </p:spPr>
            <p:txBody>
              <a:bodyPr/>
              <a:lstStyle/>
              <a:p>
                <a:endParaRPr lang="en-US"/>
              </a:p>
            </p:txBody>
          </p:sp>
        </p:grpSp>
      </p:grpSp>
      <p:grpSp>
        <p:nvGrpSpPr>
          <p:cNvPr id="5" name="Group 22"/>
          <p:cNvGrpSpPr>
            <a:grpSpLocks/>
          </p:cNvGrpSpPr>
          <p:nvPr/>
        </p:nvGrpSpPr>
        <p:grpSpPr bwMode="auto">
          <a:xfrm>
            <a:off x="1449388" y="2908300"/>
            <a:ext cx="3060700" cy="3363913"/>
            <a:chOff x="913" y="1832"/>
            <a:chExt cx="1928" cy="2119"/>
          </a:xfrm>
        </p:grpSpPr>
        <p:sp>
          <p:nvSpPr>
            <p:cNvPr id="12297" name="Rectangle 23"/>
            <p:cNvSpPr>
              <a:spLocks noChangeArrowheads="1"/>
            </p:cNvSpPr>
            <p:nvPr/>
          </p:nvSpPr>
          <p:spPr bwMode="auto">
            <a:xfrm>
              <a:off x="1089" y="3665"/>
              <a:ext cx="1699" cy="286"/>
            </a:xfrm>
            <a:prstGeom prst="rect">
              <a:avLst/>
            </a:prstGeom>
            <a:noFill/>
            <a:ln w="12700">
              <a:noFill/>
              <a:miter lim="800000"/>
              <a:headEnd/>
              <a:tailEnd/>
            </a:ln>
          </p:spPr>
          <p:txBody>
            <a:bodyPr wrap="none" lIns="90488" tIns="44450" rIns="90488" bIns="44450">
              <a:spAutoFit/>
            </a:bodyPr>
            <a:lstStyle/>
            <a:p>
              <a:r>
                <a:rPr lang="en-US">
                  <a:latin typeface="Book Antiqua" pitchFamily="18" charset="0"/>
                </a:rPr>
                <a:t>General Education</a:t>
              </a:r>
            </a:p>
          </p:txBody>
        </p:sp>
        <p:grpSp>
          <p:nvGrpSpPr>
            <p:cNvPr id="12298" name="Group 24"/>
            <p:cNvGrpSpPr>
              <a:grpSpLocks/>
            </p:cNvGrpSpPr>
            <p:nvPr/>
          </p:nvGrpSpPr>
          <p:grpSpPr bwMode="auto">
            <a:xfrm>
              <a:off x="913" y="1832"/>
              <a:ext cx="1928" cy="1768"/>
              <a:chOff x="913" y="1832"/>
              <a:chExt cx="1928" cy="1768"/>
            </a:xfrm>
          </p:grpSpPr>
          <p:sp>
            <p:nvSpPr>
              <p:cNvPr id="12299" name="Oval 25"/>
              <p:cNvSpPr>
                <a:spLocks noChangeArrowheads="1"/>
              </p:cNvSpPr>
              <p:nvPr/>
            </p:nvSpPr>
            <p:spPr bwMode="auto">
              <a:xfrm>
                <a:off x="913" y="1832"/>
                <a:ext cx="1928" cy="1768"/>
              </a:xfrm>
              <a:prstGeom prst="ellipse">
                <a:avLst/>
              </a:prstGeom>
              <a:noFill/>
              <a:ln w="50800">
                <a:solidFill>
                  <a:schemeClr val="tx1"/>
                </a:solidFill>
                <a:round/>
                <a:headEnd/>
                <a:tailEnd/>
              </a:ln>
            </p:spPr>
            <p:txBody>
              <a:bodyPr wrap="none" anchor="ctr"/>
              <a:lstStyle/>
              <a:p>
                <a:endParaRPr lang="en-US">
                  <a:latin typeface="Apple Chancery"/>
                </a:endParaRPr>
              </a:p>
            </p:txBody>
          </p:sp>
          <p:grpSp>
            <p:nvGrpSpPr>
              <p:cNvPr id="12300" name="Group 26"/>
              <p:cNvGrpSpPr>
                <a:grpSpLocks/>
              </p:cNvGrpSpPr>
              <p:nvPr/>
            </p:nvGrpSpPr>
            <p:grpSpPr bwMode="auto">
              <a:xfrm>
                <a:off x="1154" y="2378"/>
                <a:ext cx="1440" cy="270"/>
                <a:chOff x="1159" y="2136"/>
                <a:chExt cx="1440" cy="270"/>
              </a:xfrm>
            </p:grpSpPr>
            <p:sp>
              <p:nvSpPr>
                <p:cNvPr id="12322" name="Freeform 27"/>
                <p:cNvSpPr>
                  <a:spLocks/>
                </p:cNvSpPr>
                <p:nvPr/>
              </p:nvSpPr>
              <p:spPr bwMode="auto">
                <a:xfrm>
                  <a:off x="115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3" name="Freeform 28"/>
                <p:cNvSpPr>
                  <a:spLocks/>
                </p:cNvSpPr>
                <p:nvPr/>
              </p:nvSpPr>
              <p:spPr bwMode="auto">
                <a:xfrm>
                  <a:off x="138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4" name="Freeform 29"/>
                <p:cNvSpPr>
                  <a:spLocks/>
                </p:cNvSpPr>
                <p:nvPr/>
              </p:nvSpPr>
              <p:spPr bwMode="auto">
                <a:xfrm>
                  <a:off x="165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5" name="Freeform 30"/>
                <p:cNvSpPr>
                  <a:spLocks/>
                </p:cNvSpPr>
                <p:nvPr/>
              </p:nvSpPr>
              <p:spPr bwMode="auto">
                <a:xfrm>
                  <a:off x="1915"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6" name="Freeform 31"/>
                <p:cNvSpPr>
                  <a:spLocks/>
                </p:cNvSpPr>
                <p:nvPr/>
              </p:nvSpPr>
              <p:spPr bwMode="auto">
                <a:xfrm>
                  <a:off x="216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7" name="Freeform 32"/>
                <p:cNvSpPr>
                  <a:spLocks/>
                </p:cNvSpPr>
                <p:nvPr/>
              </p:nvSpPr>
              <p:spPr bwMode="auto">
                <a:xfrm>
                  <a:off x="2400"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nvGrpSpPr>
              <p:cNvPr id="12301" name="Group 33"/>
              <p:cNvGrpSpPr>
                <a:grpSpLocks/>
              </p:cNvGrpSpPr>
              <p:nvPr/>
            </p:nvGrpSpPr>
            <p:grpSpPr bwMode="auto">
              <a:xfrm>
                <a:off x="1378" y="3121"/>
                <a:ext cx="1064" cy="270"/>
                <a:chOff x="1383" y="2879"/>
                <a:chExt cx="1064" cy="270"/>
              </a:xfrm>
            </p:grpSpPr>
            <p:sp>
              <p:nvSpPr>
                <p:cNvPr id="12316" name="Freeform 34"/>
                <p:cNvSpPr>
                  <a:spLocks/>
                </p:cNvSpPr>
                <p:nvPr/>
              </p:nvSpPr>
              <p:spPr bwMode="auto">
                <a:xfrm>
                  <a:off x="2046"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nvGrpSpPr>
                <p:cNvPr id="12317" name="Group 35"/>
                <p:cNvGrpSpPr>
                  <a:grpSpLocks/>
                </p:cNvGrpSpPr>
                <p:nvPr/>
              </p:nvGrpSpPr>
              <p:grpSpPr bwMode="auto">
                <a:xfrm>
                  <a:off x="1383" y="2879"/>
                  <a:ext cx="1064" cy="270"/>
                  <a:chOff x="1383" y="2879"/>
                  <a:chExt cx="1064" cy="270"/>
                </a:xfrm>
              </p:grpSpPr>
              <p:sp>
                <p:nvSpPr>
                  <p:cNvPr id="12318" name="Freeform 36"/>
                  <p:cNvSpPr>
                    <a:spLocks/>
                  </p:cNvSpPr>
                  <p:nvPr/>
                </p:nvSpPr>
                <p:spPr bwMode="auto">
                  <a:xfrm>
                    <a:off x="1383"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9" name="Freeform 37"/>
                  <p:cNvSpPr>
                    <a:spLocks/>
                  </p:cNvSpPr>
                  <p:nvPr/>
                </p:nvSpPr>
                <p:spPr bwMode="auto">
                  <a:xfrm>
                    <a:off x="1615"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0" name="Freeform 38"/>
                  <p:cNvSpPr>
                    <a:spLocks/>
                  </p:cNvSpPr>
                  <p:nvPr/>
                </p:nvSpPr>
                <p:spPr bwMode="auto">
                  <a:xfrm>
                    <a:off x="1831"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1" name="Freeform 39"/>
                  <p:cNvSpPr>
                    <a:spLocks/>
                  </p:cNvSpPr>
                  <p:nvPr/>
                </p:nvSpPr>
                <p:spPr bwMode="auto">
                  <a:xfrm>
                    <a:off x="2248"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grpSp>
            <p:nvGrpSpPr>
              <p:cNvPr id="12302" name="Group 40"/>
              <p:cNvGrpSpPr>
                <a:grpSpLocks/>
              </p:cNvGrpSpPr>
              <p:nvPr/>
            </p:nvGrpSpPr>
            <p:grpSpPr bwMode="auto">
              <a:xfrm>
                <a:off x="1171" y="2728"/>
                <a:ext cx="1440" cy="270"/>
                <a:chOff x="1176" y="2486"/>
                <a:chExt cx="1440" cy="270"/>
              </a:xfrm>
            </p:grpSpPr>
            <p:sp>
              <p:nvSpPr>
                <p:cNvPr id="12310" name="Freeform 41"/>
                <p:cNvSpPr>
                  <a:spLocks/>
                </p:cNvSpPr>
                <p:nvPr/>
              </p:nvSpPr>
              <p:spPr bwMode="auto">
                <a:xfrm>
                  <a:off x="117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1" name="Freeform 42"/>
                <p:cNvSpPr>
                  <a:spLocks/>
                </p:cNvSpPr>
                <p:nvPr/>
              </p:nvSpPr>
              <p:spPr bwMode="auto">
                <a:xfrm>
                  <a:off x="140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2" name="Freeform 43"/>
                <p:cNvSpPr>
                  <a:spLocks/>
                </p:cNvSpPr>
                <p:nvPr/>
              </p:nvSpPr>
              <p:spPr bwMode="auto">
                <a:xfrm>
                  <a:off x="167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3" name="Freeform 44"/>
                <p:cNvSpPr>
                  <a:spLocks/>
                </p:cNvSpPr>
                <p:nvPr/>
              </p:nvSpPr>
              <p:spPr bwMode="auto">
                <a:xfrm>
                  <a:off x="1932"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4" name="Freeform 45"/>
                <p:cNvSpPr>
                  <a:spLocks/>
                </p:cNvSpPr>
                <p:nvPr/>
              </p:nvSpPr>
              <p:spPr bwMode="auto">
                <a:xfrm>
                  <a:off x="218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5" name="Freeform 46"/>
                <p:cNvSpPr>
                  <a:spLocks/>
                </p:cNvSpPr>
                <p:nvPr/>
              </p:nvSpPr>
              <p:spPr bwMode="auto">
                <a:xfrm>
                  <a:off x="2417"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nvGrpSpPr>
              <p:cNvPr id="12303" name="Group 47"/>
              <p:cNvGrpSpPr>
                <a:grpSpLocks/>
              </p:cNvGrpSpPr>
              <p:nvPr/>
            </p:nvGrpSpPr>
            <p:grpSpPr bwMode="auto">
              <a:xfrm>
                <a:off x="1354" y="2005"/>
                <a:ext cx="1064" cy="270"/>
                <a:chOff x="1359" y="1763"/>
                <a:chExt cx="1064" cy="270"/>
              </a:xfrm>
            </p:grpSpPr>
            <p:sp>
              <p:nvSpPr>
                <p:cNvPr id="12304" name="Freeform 48"/>
                <p:cNvSpPr>
                  <a:spLocks/>
                </p:cNvSpPr>
                <p:nvPr/>
              </p:nvSpPr>
              <p:spPr bwMode="auto">
                <a:xfrm>
                  <a:off x="2022"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nvGrpSpPr>
                <p:cNvPr id="12305" name="Group 49"/>
                <p:cNvGrpSpPr>
                  <a:grpSpLocks/>
                </p:cNvGrpSpPr>
                <p:nvPr/>
              </p:nvGrpSpPr>
              <p:grpSpPr bwMode="auto">
                <a:xfrm>
                  <a:off x="1359" y="1763"/>
                  <a:ext cx="1064" cy="270"/>
                  <a:chOff x="1359" y="1763"/>
                  <a:chExt cx="1064" cy="270"/>
                </a:xfrm>
              </p:grpSpPr>
              <p:sp>
                <p:nvSpPr>
                  <p:cNvPr id="12306" name="Freeform 50"/>
                  <p:cNvSpPr>
                    <a:spLocks/>
                  </p:cNvSpPr>
                  <p:nvPr/>
                </p:nvSpPr>
                <p:spPr bwMode="auto">
                  <a:xfrm>
                    <a:off x="1359"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07" name="Freeform 51"/>
                  <p:cNvSpPr>
                    <a:spLocks/>
                  </p:cNvSpPr>
                  <p:nvPr/>
                </p:nvSpPr>
                <p:spPr bwMode="auto">
                  <a:xfrm>
                    <a:off x="1591"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08" name="Freeform 52"/>
                  <p:cNvSpPr>
                    <a:spLocks/>
                  </p:cNvSpPr>
                  <p:nvPr/>
                </p:nvSpPr>
                <p:spPr bwMode="auto">
                  <a:xfrm>
                    <a:off x="1807"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09" name="Freeform 53"/>
                  <p:cNvSpPr>
                    <a:spLocks/>
                  </p:cNvSpPr>
                  <p:nvPr/>
                </p:nvSpPr>
                <p:spPr bwMode="auto">
                  <a:xfrm>
                    <a:off x="2224"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gr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ppt_y+#ppt_h/2"/>
                                          </p:val>
                                        </p:tav>
                                        <p:tav tm="100000">
                                          <p:val>
                                            <p:strVal val="#ppt_y"/>
                                          </p:val>
                                        </p:tav>
                                      </p:tavLst>
                                    </p:anim>
                                    <p:anim calcmode="lin" valueType="num">
                                      <p:cBhvr>
                                        <p:cTn id="9" dur="500" fill="hold"/>
                                        <p:tgtEl>
                                          <p:spTgt spid="5"/>
                                        </p:tgtEl>
                                        <p:attrNameLst>
                                          <p:attrName>ppt_w</p:attrName>
                                        </p:attrNameLst>
                                      </p:cBhvr>
                                      <p:tavLst>
                                        <p:tav tm="0">
                                          <p:val>
                                            <p:strVal val="#ppt_w"/>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ppt_x"/>
                                          </p:val>
                                        </p:tav>
                                        <p:tav tm="100000">
                                          <p:val>
                                            <p:strVal val="#ppt_x"/>
                                          </p:val>
                                        </p:tav>
                                      </p:tavLst>
                                    </p:anim>
                                    <p:anim calcmode="lin" valueType="num">
                                      <p:cBhvr>
                                        <p:cTn id="16" dur="500" fill="hold"/>
                                        <p:tgtEl>
                                          <p:spTgt spid="2"/>
                                        </p:tgtEl>
                                        <p:attrNameLst>
                                          <p:attrName>ppt_y</p:attrName>
                                        </p:attrNameLst>
                                      </p:cBhvr>
                                      <p:tavLst>
                                        <p:tav tm="0">
                                          <p:val>
                                            <p:strVal val="#ppt_y+#ppt_h/2"/>
                                          </p:val>
                                        </p:tav>
                                        <p:tav tm="100000">
                                          <p:val>
                                            <p:strVal val="#ppt_y"/>
                                          </p:val>
                                        </p:tav>
                                      </p:tavLst>
                                    </p:anim>
                                    <p:anim calcmode="lin" valueType="num">
                                      <p:cBhvr>
                                        <p:cTn id="17" dur="500" fill="hold"/>
                                        <p:tgtEl>
                                          <p:spTgt spid="2"/>
                                        </p:tgtEl>
                                        <p:attrNameLst>
                                          <p:attrName>ppt_w</p:attrName>
                                        </p:attrNameLst>
                                      </p:cBhvr>
                                      <p:tavLst>
                                        <p:tav tm="0">
                                          <p:val>
                                            <p:strVal val="#ppt_w"/>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fltVal val="0"/>
                                          </p:val>
                                        </p:tav>
                                        <p:tav tm="100000">
                                          <p:val>
                                            <p:strVal val="#ppt_w"/>
                                          </p:val>
                                        </p:tav>
                                      </p:tavLst>
                                    </p:anim>
                                    <p:anim calcmode="lin" valueType="num">
                                      <p:cBhvr>
                                        <p:cTn id="24" dur="1000" fill="hold"/>
                                        <p:tgtEl>
                                          <p:spTgt spid="3"/>
                                        </p:tgtEl>
                                        <p:attrNameLst>
                                          <p:attrName>ppt_h</p:attrName>
                                        </p:attrNameLst>
                                      </p:cBhvr>
                                      <p:tavLst>
                                        <p:tav tm="0">
                                          <p:val>
                                            <p:fltVal val="0"/>
                                          </p:val>
                                        </p:tav>
                                        <p:tav tm="100000">
                                          <p:val>
                                            <p:strVal val="#ppt_h"/>
                                          </p:val>
                                        </p:tav>
                                      </p:tavLst>
                                    </p:anim>
                                    <p:anim calcmode="lin" valueType="num">
                                      <p:cBhvr>
                                        <p:cTn id="2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Girl with books.JPG"/>
          <p:cNvPicPr>
            <a:picLocks noChangeAspect="1"/>
          </p:cNvPicPr>
          <p:nvPr/>
        </p:nvPicPr>
        <p:blipFill>
          <a:blip r:embed="rId3"/>
          <a:stretch>
            <a:fillRect/>
          </a:stretch>
        </p:blipFill>
        <p:spPr>
          <a:xfrm>
            <a:off x="7239000" y="4191000"/>
            <a:ext cx="1577050" cy="2362200"/>
          </a:xfrm>
          <a:prstGeom prst="rect">
            <a:avLst/>
          </a:prstGeom>
        </p:spPr>
      </p:pic>
      <p:sp>
        <p:nvSpPr>
          <p:cNvPr id="14338" name="Title 1"/>
          <p:cNvSpPr>
            <a:spLocks noGrp="1"/>
          </p:cNvSpPr>
          <p:nvPr>
            <p:ph type="title"/>
          </p:nvPr>
        </p:nvSpPr>
        <p:spPr/>
        <p:txBody>
          <a:bodyPr/>
          <a:lstStyle/>
          <a:p>
            <a:r>
              <a:rPr lang="en-US" dirty="0" smtClean="0"/>
              <a:t>An Effective System…	</a:t>
            </a:r>
          </a:p>
        </p:txBody>
      </p:sp>
      <p:sp>
        <p:nvSpPr>
          <p:cNvPr id="14339" name="Content Placeholder 2"/>
          <p:cNvSpPr>
            <a:spLocks noGrp="1"/>
          </p:cNvSpPr>
          <p:nvPr>
            <p:ph idx="1"/>
          </p:nvPr>
        </p:nvSpPr>
        <p:spPr/>
        <p:txBody>
          <a:bodyPr/>
          <a:lstStyle/>
          <a:p>
            <a:r>
              <a:rPr lang="en-US" dirty="0" smtClean="0"/>
              <a:t>finds the child</a:t>
            </a:r>
          </a:p>
          <a:p>
            <a:r>
              <a:rPr lang="en-US" dirty="0" smtClean="0"/>
              <a:t>has an assessment plan that is  prescriptive</a:t>
            </a:r>
          </a:p>
          <a:p>
            <a:r>
              <a:rPr lang="en-US" dirty="0" smtClean="0"/>
              <a:t>has defined targets</a:t>
            </a:r>
          </a:p>
          <a:p>
            <a:r>
              <a:rPr lang="en-US" dirty="0" smtClean="0"/>
              <a:t>has a clear link to curriculum and instruction</a:t>
            </a: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What comes first?</a:t>
            </a:r>
          </a:p>
        </p:txBody>
      </p:sp>
      <p:sp>
        <p:nvSpPr>
          <p:cNvPr id="3" name="Content Placeholder 2"/>
          <p:cNvSpPr>
            <a:spLocks noGrp="1"/>
          </p:cNvSpPr>
          <p:nvPr>
            <p:ph idx="1"/>
          </p:nvPr>
        </p:nvSpPr>
        <p:spPr>
          <a:xfrm>
            <a:off x="2895600" y="3124200"/>
            <a:ext cx="3886200" cy="609600"/>
          </a:xfrm>
          <a:solidFill>
            <a:schemeClr val="accent1">
              <a:lumMod val="75000"/>
            </a:schemeClr>
          </a:solidFill>
          <a:ln w="28575">
            <a:solidFill>
              <a:schemeClr val="tx1"/>
            </a:solidFill>
          </a:ln>
        </p:spPr>
        <p:txBody>
          <a:bodyPr/>
          <a:lstStyle/>
          <a:p>
            <a:pPr algn="ctr">
              <a:buFont typeface="Wingdings" pitchFamily="2" charset="2"/>
              <a:buNone/>
              <a:defRPr/>
            </a:pPr>
            <a:r>
              <a:rPr lang="en-US" dirty="0" smtClean="0">
                <a:solidFill>
                  <a:schemeClr val="tx1"/>
                </a:solidFill>
              </a:rPr>
              <a:t>Benchmark</a:t>
            </a:r>
            <a:endParaRPr lang="en-US" dirty="0">
              <a:solidFill>
                <a:schemeClr val="tx1"/>
              </a:solidFill>
            </a:endParaRPr>
          </a:p>
        </p:txBody>
      </p:sp>
      <p:sp>
        <p:nvSpPr>
          <p:cNvPr id="4" name="Content Placeholder 2"/>
          <p:cNvSpPr txBox="1">
            <a:spLocks/>
          </p:cNvSpPr>
          <p:nvPr/>
        </p:nvSpPr>
        <p:spPr bwMode="auto">
          <a:xfrm>
            <a:off x="2895600" y="4953000"/>
            <a:ext cx="3886200" cy="609600"/>
          </a:xfrm>
          <a:prstGeom prst="rect">
            <a:avLst/>
          </a:prstGeom>
          <a:solidFill>
            <a:schemeClr val="accent1">
              <a:lumMod val="75000"/>
            </a:schemeClr>
          </a:solidFill>
          <a:ln w="28575">
            <a:solidFill>
              <a:schemeClr val="tx1"/>
            </a:solidFill>
            <a:miter lim="800000"/>
            <a:headEnd/>
            <a:tailEnd/>
          </a:ln>
        </p:spPr>
        <p:txBody>
          <a:bodyPr/>
          <a:lstStyle/>
          <a:p>
            <a:pPr marL="342900" indent="-342900" algn="ctr" eaLnBrk="0" hangingPunct="0">
              <a:spcBef>
                <a:spcPct val="20000"/>
              </a:spcBef>
              <a:buClr>
                <a:srgbClr val="008080"/>
              </a:buClr>
              <a:buFont typeface="Wingdings" pitchFamily="2" charset="2"/>
              <a:buNone/>
              <a:defRPr/>
            </a:pPr>
            <a:r>
              <a:rPr lang="en-US" sz="3200" kern="0" dirty="0" smtClean="0">
                <a:latin typeface="+mn-lt"/>
              </a:rPr>
              <a:t>Formative</a:t>
            </a:r>
            <a:endParaRPr lang="en-US" sz="3200" kern="0" dirty="0">
              <a:latin typeface="+mn-lt"/>
            </a:endParaRPr>
          </a:p>
        </p:txBody>
      </p:sp>
      <p:sp>
        <p:nvSpPr>
          <p:cNvPr id="5" name="Content Placeholder 2"/>
          <p:cNvSpPr txBox="1">
            <a:spLocks/>
          </p:cNvSpPr>
          <p:nvPr/>
        </p:nvSpPr>
        <p:spPr bwMode="auto">
          <a:xfrm>
            <a:off x="2895600" y="2209800"/>
            <a:ext cx="3886200" cy="609600"/>
          </a:xfrm>
          <a:prstGeom prst="rect">
            <a:avLst/>
          </a:prstGeom>
          <a:solidFill>
            <a:schemeClr val="accent1">
              <a:lumMod val="75000"/>
            </a:schemeClr>
          </a:solidFill>
          <a:ln w="28575">
            <a:solidFill>
              <a:schemeClr val="tx1"/>
            </a:solidFill>
            <a:miter lim="800000"/>
            <a:headEnd/>
            <a:tailEnd/>
          </a:ln>
        </p:spPr>
        <p:txBody>
          <a:bodyPr/>
          <a:lstStyle/>
          <a:p>
            <a:pPr marL="342900" indent="-342900" algn="ctr" eaLnBrk="0" hangingPunct="0">
              <a:spcBef>
                <a:spcPct val="20000"/>
              </a:spcBef>
              <a:buClr>
                <a:srgbClr val="008080"/>
              </a:buClr>
              <a:buFont typeface="Wingdings" pitchFamily="2" charset="2"/>
              <a:buNone/>
              <a:defRPr/>
            </a:pPr>
            <a:r>
              <a:rPr lang="en-US" sz="3200" kern="0" dirty="0" smtClean="0">
                <a:latin typeface="+mn-lt"/>
              </a:rPr>
              <a:t>Summative</a:t>
            </a:r>
            <a:endParaRPr lang="en-US" sz="3200" kern="0" dirty="0">
              <a:latin typeface="+mn-lt"/>
            </a:endParaRPr>
          </a:p>
        </p:txBody>
      </p:sp>
      <p:sp>
        <p:nvSpPr>
          <p:cNvPr id="6" name="Content Placeholder 2"/>
          <p:cNvSpPr txBox="1">
            <a:spLocks/>
          </p:cNvSpPr>
          <p:nvPr/>
        </p:nvSpPr>
        <p:spPr bwMode="auto">
          <a:xfrm>
            <a:off x="2895600" y="4038600"/>
            <a:ext cx="3886200" cy="609600"/>
          </a:xfrm>
          <a:prstGeom prst="rect">
            <a:avLst/>
          </a:prstGeom>
          <a:solidFill>
            <a:schemeClr val="accent1">
              <a:lumMod val="75000"/>
            </a:schemeClr>
          </a:solidFill>
          <a:ln w="28575">
            <a:solidFill>
              <a:schemeClr val="tx1"/>
            </a:solidFill>
            <a:miter lim="800000"/>
            <a:headEnd/>
            <a:tailEnd/>
          </a:ln>
        </p:spPr>
        <p:txBody>
          <a:bodyPr/>
          <a:lstStyle/>
          <a:p>
            <a:pPr marL="342900" indent="-342900" algn="ctr" eaLnBrk="0" hangingPunct="0">
              <a:spcBef>
                <a:spcPct val="20000"/>
              </a:spcBef>
              <a:buClr>
                <a:srgbClr val="008080"/>
              </a:buClr>
              <a:buFont typeface="Wingdings" pitchFamily="2" charset="2"/>
              <a:buNone/>
              <a:defRPr/>
            </a:pPr>
            <a:r>
              <a:rPr lang="en-US" sz="3200" kern="0" dirty="0" smtClean="0">
                <a:latin typeface="+mn-lt"/>
              </a:rPr>
              <a:t>Diagnostic</a:t>
            </a:r>
            <a:endParaRPr lang="en-US" sz="3200" kern="0" dirty="0">
              <a:latin typeface="+mn-l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3.33333E-6 0 L -0.00417 -0.25556 " pathEditMode="relative" rAng="0" ptsTypes="AA">
                                      <p:cBhvr>
                                        <p:cTn id="6" dur="2000" fill="hold"/>
                                        <p:tgtEl>
                                          <p:spTgt spid="3"/>
                                        </p:tgtEl>
                                        <p:attrNameLst>
                                          <p:attrName>ppt_x</p:attrName>
                                          <p:attrName>ppt_y</p:attrName>
                                        </p:attrNameLst>
                                      </p:cBhvr>
                                      <p:rCtr x="-2" y="-128"/>
                                    </p:animMotion>
                                  </p:childTnLst>
                                </p:cTn>
                              </p:par>
                              <p:par>
                                <p:cTn id="7" presetID="63" presetClass="path" presetSubtype="0" accel="50000" decel="50000" fill="hold" grpId="0" nodeType="withEffect">
                                  <p:stCondLst>
                                    <p:cond delay="0"/>
                                  </p:stCondLst>
                                  <p:childTnLst>
                                    <p:animMotion origin="layout" path="M 0 0  L 0.25 0  E" pathEditMode="relative" ptsTypes="">
                                      <p:cBhvr>
                                        <p:cTn id="8" dur="2000" fill="hold"/>
                                        <p:tgtEl>
                                          <p:spTgt spid="5"/>
                                        </p:tgtEl>
                                        <p:attrNameLst>
                                          <p:attrName>ppt_x</p:attrName>
                                          <p:attrName>ppt_y</p:attrName>
                                        </p:attrNameLst>
                                      </p:cBhvr>
                                    </p:animMotion>
                                  </p:childTnLst>
                                </p:cTn>
                              </p:par>
                            </p:childTnLst>
                          </p:cTn>
                        </p:par>
                      </p:childTnLst>
                    </p:cTn>
                  </p:par>
                  <p:par>
                    <p:cTn id="9" fill="hold">
                      <p:stCondLst>
                        <p:cond delay="indefinite"/>
                      </p:stCondLst>
                      <p:childTnLst>
                        <p:par>
                          <p:cTn id="10" fill="hold">
                            <p:stCondLst>
                              <p:cond delay="0"/>
                            </p:stCondLst>
                            <p:childTnLst>
                              <p:par>
                                <p:cTn id="11" presetID="64" presetClass="path" presetSubtype="0" accel="50000" decel="50000" fill="hold" grpId="0" nodeType="clickEffect">
                                  <p:stCondLst>
                                    <p:cond delay="0"/>
                                  </p:stCondLst>
                                  <p:childTnLst>
                                    <p:animMotion origin="layout" path="M 0 0  L 0 -0.33333  E" pathEditMode="relative" ptsTypes="">
                                      <p:cBhvr>
                                        <p:cTn id="12" dur="2000" fill="hold"/>
                                        <p:tgtEl>
                                          <p:spTgt spid="4"/>
                                        </p:tgtEl>
                                        <p:attrNameLst>
                                          <p:attrName>ppt_x</p:attrName>
                                          <p:attrName>ppt_y</p:attrName>
                                        </p:attrNameLst>
                                      </p:cBhvr>
                                    </p:animMotion>
                                  </p:childTnLst>
                                </p:cTn>
                              </p:par>
                              <p:par>
                                <p:cTn id="13" presetID="63" presetClass="path" presetSubtype="0" accel="50000" decel="50000" fill="hold" grpId="0" nodeType="withEffect">
                                  <p:stCondLst>
                                    <p:cond delay="0"/>
                                  </p:stCondLst>
                                  <p:childTnLst>
                                    <p:animMotion origin="layout" path="M 0 0  L 0.25 0  E" pathEditMode="relative" ptsTypes="">
                                      <p:cBhvr>
                                        <p:cTn id="14" dur="2000" fill="hold"/>
                                        <p:tgtEl>
                                          <p:spTgt spid="6"/>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35" presetClass="path" presetSubtype="0" accel="50000" decel="50000" fill="hold" grpId="1" nodeType="clickEffect">
                                  <p:stCondLst>
                                    <p:cond delay="0"/>
                                  </p:stCondLst>
                                  <p:childTnLst>
                                    <p:animMotion origin="layout" path="M 0.25 -3.33333E-6 L -0.00417 -3.33333E-6 " pathEditMode="relative" rAng="0" ptsTypes="AA">
                                      <p:cBhvr>
                                        <p:cTn id="18" dur="2000" fill="hold"/>
                                        <p:tgtEl>
                                          <p:spTgt spid="6"/>
                                        </p:tgtEl>
                                        <p:attrNameLst>
                                          <p:attrName>ppt_x</p:attrName>
                                          <p:attrName>ppt_y</p:attrName>
                                        </p:attrNameLst>
                                      </p:cBhvr>
                                      <p:rCtr x="-127" y="0"/>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1" nodeType="clickEffect">
                                  <p:stCondLst>
                                    <p:cond delay="0"/>
                                  </p:stCondLst>
                                  <p:childTnLst>
                                    <p:animMotion origin="layout" path="M 0.25 0.05555 L -0.00417 0.48889 " pathEditMode="relative" rAng="0" ptsTypes="AA">
                                      <p:cBhvr>
                                        <p:cTn id="22" dur="2000" fill="hold"/>
                                        <p:tgtEl>
                                          <p:spTgt spid="5"/>
                                        </p:tgtEl>
                                        <p:attrNameLst>
                                          <p:attrName>ppt_x</p:attrName>
                                          <p:attrName>ppt_y</p:attrName>
                                        </p:attrNameLst>
                                      </p:cBhvr>
                                      <p:rCtr x="-127" y="2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5" grpId="1" animBg="1"/>
      <p:bldP spid="6" grpId="0" animBg="1"/>
      <p:bldP spid="6" grpId="1" animBg="1"/>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3"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667000" y="2286000"/>
            <a:ext cx="6172200" cy="0"/>
          </a:xfrm>
          <a:prstGeom prst="line">
            <a:avLst/>
          </a:prstGeom>
          <a:ln>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324600" y="1828800"/>
            <a:ext cx="2819400" cy="381000"/>
          </a:xfrm>
          <a:prstGeom prst="rect">
            <a:avLst/>
          </a:prstGeom>
          <a:noFill/>
        </p:spPr>
        <p:txBody>
          <a:bodyPr wrap="square" lIns="91440" tIns="45720" rIns="91440" bIns="45720">
            <a:spAutoFit/>
          </a:bodyPr>
          <a:lstStyle/>
          <a:p>
            <a:pPr algn="ctr"/>
            <a:r>
              <a:rPr lang="en-US"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Universal Process</a:t>
            </a:r>
            <a:endParaRPr lang="en-US"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Universal (Screening) Process</a:t>
            </a:r>
            <a:endParaRPr lang="en-US" dirty="0"/>
          </a:p>
        </p:txBody>
      </p:sp>
      <p:sp>
        <p:nvSpPr>
          <p:cNvPr id="3" name="Content Placeholder 2"/>
          <p:cNvSpPr>
            <a:spLocks noGrp="1"/>
          </p:cNvSpPr>
          <p:nvPr>
            <p:ph idx="1"/>
          </p:nvPr>
        </p:nvSpPr>
        <p:spPr>
          <a:xfrm>
            <a:off x="1219200" y="1143000"/>
            <a:ext cx="7467600" cy="5334000"/>
          </a:xfrm>
        </p:spPr>
        <p:txBody>
          <a:bodyPr/>
          <a:lstStyle/>
          <a:p>
            <a:r>
              <a:rPr lang="en-US" dirty="0" smtClean="0"/>
              <a:t>Current District Tools</a:t>
            </a:r>
          </a:p>
          <a:p>
            <a:pPr lvl="1"/>
            <a:r>
              <a:rPr lang="en-US" dirty="0" smtClean="0"/>
              <a:t>Can we use tools that are already in place in our districts?</a:t>
            </a:r>
          </a:p>
          <a:p>
            <a:pPr lvl="2"/>
            <a:r>
              <a:rPr lang="en-US" dirty="0" smtClean="0"/>
              <a:t>DIBELS/</a:t>
            </a:r>
            <a:r>
              <a:rPr lang="en-US" dirty="0" err="1" smtClean="0"/>
              <a:t>AIMSweb</a:t>
            </a:r>
            <a:endParaRPr lang="en-US" dirty="0" smtClean="0"/>
          </a:p>
          <a:p>
            <a:pPr lvl="2"/>
            <a:r>
              <a:rPr lang="en-US" dirty="0" smtClean="0"/>
              <a:t>Math Probes</a:t>
            </a:r>
          </a:p>
          <a:p>
            <a:pPr lvl="2"/>
            <a:r>
              <a:rPr lang="en-US" dirty="0" smtClean="0"/>
              <a:t>Common Assessments (that are already administered to every child in a particular grade level or content area)</a:t>
            </a:r>
          </a:p>
          <a:p>
            <a:pPr lvl="2"/>
            <a:r>
              <a:rPr lang="en-US" dirty="0" smtClean="0"/>
              <a:t>PSSA Results</a:t>
            </a:r>
          </a:p>
          <a:p>
            <a:pPr lvl="2"/>
            <a:r>
              <a:rPr lang="en-US" dirty="0" smtClean="0"/>
              <a:t>PVAAS Reports</a:t>
            </a:r>
          </a:p>
          <a:p>
            <a:pPr lvl="2"/>
            <a:r>
              <a:rPr lang="en-US" dirty="0" smtClean="0"/>
              <a:t>Standards Based Report Card</a:t>
            </a: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3"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667000" y="4343400"/>
            <a:ext cx="6172200" cy="0"/>
          </a:xfrm>
          <a:prstGeom prst="line">
            <a:avLst/>
          </a:prstGeom>
          <a:ln>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5867400" y="3810000"/>
            <a:ext cx="2819400" cy="381000"/>
          </a:xfrm>
          <a:prstGeom prst="rect">
            <a:avLst/>
          </a:prstGeom>
          <a:noFill/>
        </p:spPr>
        <p:txBody>
          <a:bodyPr wrap="square" lIns="91440" tIns="45720" rIns="91440" bIns="45720">
            <a:spAutoFit/>
          </a:bodyPr>
          <a:lstStyle/>
          <a:p>
            <a:pPr algn="ctr"/>
            <a:r>
              <a:rPr lang="en-US"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Screening for  Gifted</a:t>
            </a:r>
            <a:endParaRPr lang="en-US"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Screening for Gifted Process</a:t>
            </a:r>
            <a:endParaRPr lang="en-US" dirty="0"/>
          </a:p>
        </p:txBody>
      </p:sp>
      <p:sp>
        <p:nvSpPr>
          <p:cNvPr id="3" name="Content Placeholder 2"/>
          <p:cNvSpPr>
            <a:spLocks noGrp="1"/>
          </p:cNvSpPr>
          <p:nvPr>
            <p:ph idx="1"/>
          </p:nvPr>
        </p:nvSpPr>
        <p:spPr>
          <a:xfrm>
            <a:off x="1219200" y="1295400"/>
            <a:ext cx="7467600" cy="4525963"/>
          </a:xfrm>
        </p:spPr>
        <p:txBody>
          <a:bodyPr/>
          <a:lstStyle/>
          <a:p>
            <a:r>
              <a:rPr lang="en-US" dirty="0" smtClean="0"/>
              <a:t>Who – students who meet universal screening “cuts”</a:t>
            </a:r>
          </a:p>
          <a:p>
            <a:r>
              <a:rPr lang="en-US" dirty="0" smtClean="0"/>
              <a:t>When – no timeline, can happen anytime throughout the year</a:t>
            </a:r>
          </a:p>
          <a:p>
            <a:r>
              <a:rPr lang="en-US" dirty="0" smtClean="0"/>
              <a:t>How – administering further screening tools and obtaining teacher input </a:t>
            </a:r>
          </a:p>
          <a:p>
            <a:r>
              <a:rPr lang="en-US" dirty="0" smtClean="0"/>
              <a:t>Why – to determine who goes on to a full scale evaluation</a:t>
            </a:r>
          </a:p>
          <a:p>
            <a:pPr>
              <a:buNone/>
            </a:pPr>
            <a:endParaRPr lang="en-US" dirty="0"/>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 Screening Tools</a:t>
            </a:r>
            <a:endParaRPr lang="en-US" dirty="0"/>
          </a:p>
        </p:txBody>
      </p:sp>
      <p:sp>
        <p:nvSpPr>
          <p:cNvPr id="3" name="Content Placeholder 2"/>
          <p:cNvSpPr>
            <a:spLocks noGrp="1"/>
          </p:cNvSpPr>
          <p:nvPr>
            <p:ph sz="half" idx="1"/>
          </p:nvPr>
        </p:nvSpPr>
        <p:spPr/>
        <p:txBody>
          <a:bodyPr/>
          <a:lstStyle/>
          <a:p>
            <a:r>
              <a:rPr lang="en-US" sz="2800" dirty="0" smtClean="0">
                <a:hlinkClick r:id="rId3"/>
              </a:rPr>
              <a:t> K-BIT2</a:t>
            </a:r>
            <a:endParaRPr lang="en-US" sz="2800" dirty="0" smtClean="0"/>
          </a:p>
          <a:p>
            <a:r>
              <a:rPr lang="en-US" sz="2800" dirty="0" smtClean="0"/>
              <a:t> </a:t>
            </a:r>
            <a:r>
              <a:rPr lang="en-US" sz="2800" dirty="0" smtClean="0">
                <a:hlinkClick r:id="rId4"/>
              </a:rPr>
              <a:t>WASI</a:t>
            </a:r>
            <a:endParaRPr lang="en-US" sz="2800" dirty="0" smtClean="0"/>
          </a:p>
          <a:p>
            <a:r>
              <a:rPr lang="en-US" sz="2800" dirty="0" smtClean="0"/>
              <a:t> </a:t>
            </a:r>
            <a:r>
              <a:rPr lang="en-US" sz="2800" dirty="0" smtClean="0">
                <a:hlinkClick r:id="rId5"/>
              </a:rPr>
              <a:t>WIATII</a:t>
            </a:r>
            <a:endParaRPr lang="en-US" sz="2800" dirty="0" smtClean="0"/>
          </a:p>
          <a:p>
            <a:r>
              <a:rPr lang="en-US" sz="2800" dirty="0" smtClean="0">
                <a:hlinkClick r:id="rId6"/>
              </a:rPr>
              <a:t> NNAT</a:t>
            </a:r>
            <a:endParaRPr lang="en-US" sz="2800" dirty="0" smtClean="0"/>
          </a:p>
          <a:p>
            <a:r>
              <a:rPr lang="en-US" sz="2800" dirty="0" smtClean="0"/>
              <a:t> </a:t>
            </a:r>
            <a:r>
              <a:rPr lang="en-US" sz="2800" dirty="0" smtClean="0">
                <a:hlinkClick r:id="rId7"/>
              </a:rPr>
              <a:t>OLSAT</a:t>
            </a:r>
            <a:endParaRPr lang="en-US" sz="2800" dirty="0" smtClean="0"/>
          </a:p>
          <a:p>
            <a:r>
              <a:rPr lang="en-US" sz="2800" dirty="0" smtClean="0">
                <a:hlinkClick r:id="rId8"/>
              </a:rPr>
              <a:t>CogAT</a:t>
            </a:r>
            <a:endParaRPr lang="en-US" sz="2800" dirty="0" smtClean="0"/>
          </a:p>
          <a:p>
            <a:r>
              <a:rPr lang="en-US" sz="2800" dirty="0" smtClean="0">
                <a:hlinkClick r:id="rId9"/>
              </a:rPr>
              <a:t> SCAT </a:t>
            </a:r>
            <a:endParaRPr lang="en-US" sz="2800" dirty="0" smtClean="0"/>
          </a:p>
          <a:p>
            <a:r>
              <a:rPr lang="en-US" sz="2800" dirty="0" smtClean="0">
                <a:hlinkClick r:id="rId10"/>
              </a:rPr>
              <a:t> STEP</a:t>
            </a:r>
            <a:endParaRPr lang="en-US" sz="2800" dirty="0" smtClean="0"/>
          </a:p>
          <a:p>
            <a:endParaRPr lang="en-US" sz="2800" dirty="0"/>
          </a:p>
        </p:txBody>
      </p:sp>
      <p:sp>
        <p:nvSpPr>
          <p:cNvPr id="4" name="Content Placeholder 3"/>
          <p:cNvSpPr>
            <a:spLocks noGrp="1"/>
          </p:cNvSpPr>
          <p:nvPr>
            <p:ph sz="half" idx="2"/>
          </p:nvPr>
        </p:nvSpPr>
        <p:spPr/>
        <p:txBody>
          <a:bodyPr/>
          <a:lstStyle/>
          <a:p>
            <a:r>
              <a:rPr lang="en-US" dirty="0" smtClean="0">
                <a:hlinkClick r:id="rId11"/>
              </a:rPr>
              <a:t>Woodcock-Johnson III Cognitive Abilities</a:t>
            </a:r>
            <a:endParaRPr lang="en-US" dirty="0" smtClean="0"/>
          </a:p>
          <a:p>
            <a:r>
              <a:rPr lang="en-US" dirty="0" smtClean="0">
                <a:hlinkClick r:id="rId12"/>
              </a:rPr>
              <a:t>GRS</a:t>
            </a:r>
            <a:endParaRPr lang="en-US" dirty="0" smtClean="0"/>
          </a:p>
          <a:p>
            <a:r>
              <a:rPr lang="en-US" dirty="0" smtClean="0">
                <a:hlinkClick r:id="rId13"/>
              </a:rPr>
              <a:t>RAVENS</a:t>
            </a:r>
            <a:endParaRPr lang="en-US" dirty="0" smtClean="0"/>
          </a:p>
          <a:p>
            <a:r>
              <a:rPr lang="en-US" dirty="0" smtClean="0">
                <a:hlinkClick r:id="rId14"/>
              </a:rPr>
              <a:t>TTCT</a:t>
            </a:r>
            <a:endParaRPr lang="en-US" dirty="0"/>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Input</a:t>
            </a:r>
            <a:endParaRPr lang="en-US" dirty="0"/>
          </a:p>
        </p:txBody>
      </p:sp>
      <p:sp>
        <p:nvSpPr>
          <p:cNvPr id="3" name="Content Placeholder 2"/>
          <p:cNvSpPr>
            <a:spLocks noGrp="1"/>
          </p:cNvSpPr>
          <p:nvPr>
            <p:ph idx="1"/>
          </p:nvPr>
        </p:nvSpPr>
        <p:spPr/>
        <p:txBody>
          <a:bodyPr/>
          <a:lstStyle/>
          <a:p>
            <a:r>
              <a:rPr lang="en-US" dirty="0" err="1" smtClean="0">
                <a:hlinkClick r:id="rId3"/>
              </a:rPr>
              <a:t>Renzulli</a:t>
            </a:r>
            <a:r>
              <a:rPr lang="en-US" dirty="0" smtClean="0">
                <a:hlinkClick r:id="rId3"/>
              </a:rPr>
              <a:t>-Hartman Scales</a:t>
            </a:r>
            <a:endParaRPr lang="en-US" dirty="0" smtClean="0"/>
          </a:p>
          <a:p>
            <a:r>
              <a:rPr lang="en-US" dirty="0" err="1" smtClean="0">
                <a:hlinkClick r:id="rId4" action="ppaction://hlinkfile"/>
              </a:rPr>
              <a:t>Chuska</a:t>
            </a:r>
            <a:r>
              <a:rPr lang="en-US" dirty="0" smtClean="0">
                <a:hlinkClick r:id="rId4" action="ppaction://hlinkfile"/>
              </a:rPr>
              <a:t> Scales</a:t>
            </a:r>
            <a:endParaRPr lang="en-US" dirty="0" smtClean="0"/>
          </a:p>
          <a:p>
            <a:r>
              <a:rPr lang="en-US" dirty="0" smtClean="0">
                <a:hlinkClick r:id="rId5" action="ppaction://hlinkfile"/>
              </a:rPr>
              <a:t>Silverman Scales</a:t>
            </a:r>
            <a:endParaRPr lang="en-US" dirty="0" smtClean="0"/>
          </a:p>
          <a:p>
            <a:r>
              <a:rPr lang="en-US" dirty="0" smtClean="0">
                <a:hlinkClick r:id="rId6"/>
              </a:rPr>
              <a:t>Jim Delisle and Teacher’s Gifted Student Nomination Form</a:t>
            </a:r>
            <a:endParaRPr lang="en-US" dirty="0" smtClean="0"/>
          </a:p>
          <a:p>
            <a:r>
              <a:rPr lang="en-US" dirty="0" smtClean="0">
                <a:hlinkClick r:id="rId7"/>
              </a:rPr>
              <a:t>GRS</a:t>
            </a:r>
            <a:endParaRPr lang="en-US" dirty="0" smtClean="0"/>
          </a:p>
          <a:p>
            <a:r>
              <a:rPr lang="en-US" dirty="0" smtClean="0"/>
              <a:t>District Created</a:t>
            </a:r>
            <a:endParaRPr lang="en-US" dirty="0"/>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are you” activity?</a:t>
            </a:r>
            <a:endParaRPr lang="en-US" dirty="0"/>
          </a:p>
        </p:txBody>
      </p:sp>
      <p:sp>
        <p:nvSpPr>
          <p:cNvPr id="3" name="Content Placeholder 2"/>
          <p:cNvSpPr>
            <a:spLocks noGrp="1"/>
          </p:cNvSpPr>
          <p:nvPr>
            <p:ph idx="1"/>
          </p:nvPr>
        </p:nvSpPr>
        <p:spPr/>
        <p:txBody>
          <a:bodyPr/>
          <a:lstStyle/>
          <a:p>
            <a:r>
              <a:rPr lang="en-US" dirty="0" smtClean="0"/>
              <a:t>C-  creative</a:t>
            </a:r>
          </a:p>
          <a:p>
            <a:r>
              <a:rPr lang="en-US" dirty="0" smtClean="0"/>
              <a:t>H – holistic</a:t>
            </a:r>
          </a:p>
          <a:p>
            <a:r>
              <a:rPr lang="en-US" dirty="0" smtClean="0"/>
              <a:t>E-  energetic</a:t>
            </a:r>
          </a:p>
          <a:p>
            <a:r>
              <a:rPr lang="en-US" dirty="0" smtClean="0"/>
              <a:t>R – realistic</a:t>
            </a:r>
          </a:p>
          <a:p>
            <a:r>
              <a:rPr lang="en-US" dirty="0" smtClean="0"/>
              <a:t>Y -  young (at heart)</a:t>
            </a:r>
          </a:p>
          <a:p>
            <a:r>
              <a:rPr lang="en-US" dirty="0" smtClean="0"/>
              <a:t>L-  loquacious</a:t>
            </a:r>
            <a:endParaRPr lang="en-US" dirty="0"/>
          </a:p>
        </p:txBody>
      </p:sp>
    </p:spTree>
  </p:cSld>
  <p:clrMapOvr>
    <a:masterClrMapping/>
  </p:clrMapOvr>
  <p:transition>
    <p:random/>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2"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971800" y="5562600"/>
            <a:ext cx="6172200" cy="0"/>
          </a:xfrm>
          <a:prstGeom prst="line">
            <a:avLst/>
          </a:prstGeom>
          <a:ln>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019800" y="5029200"/>
            <a:ext cx="2819400" cy="381000"/>
          </a:xfrm>
          <a:prstGeom prst="rect">
            <a:avLst/>
          </a:prstGeom>
          <a:noFill/>
        </p:spPr>
        <p:txBody>
          <a:bodyPr wrap="square" lIns="91440" tIns="45720" rIns="91440" bIns="45720">
            <a:spAutoFit/>
          </a:bodyPr>
          <a:lstStyle/>
          <a:p>
            <a:pPr algn="ctr"/>
            <a:r>
              <a:rPr lang="en-US"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Evaluation (GWR)</a:t>
            </a:r>
            <a:endParaRPr lang="en-US"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for Gifted</a:t>
            </a:r>
            <a:endParaRPr lang="en-US" dirty="0"/>
          </a:p>
        </p:txBody>
      </p:sp>
      <p:sp>
        <p:nvSpPr>
          <p:cNvPr id="3" name="Content Placeholder 2"/>
          <p:cNvSpPr>
            <a:spLocks noGrp="1"/>
          </p:cNvSpPr>
          <p:nvPr>
            <p:ph idx="1"/>
          </p:nvPr>
        </p:nvSpPr>
        <p:spPr>
          <a:xfrm>
            <a:off x="1143000" y="1219200"/>
            <a:ext cx="7467600" cy="4525963"/>
          </a:xfrm>
        </p:spPr>
        <p:txBody>
          <a:bodyPr/>
          <a:lstStyle/>
          <a:p>
            <a:r>
              <a:rPr lang="en-US" dirty="0" smtClean="0"/>
              <a:t>Who – students who meet gifted screening “cuts”</a:t>
            </a:r>
          </a:p>
          <a:p>
            <a:r>
              <a:rPr lang="en-US" dirty="0" smtClean="0"/>
              <a:t>When – </a:t>
            </a:r>
            <a:r>
              <a:rPr lang="en-US" dirty="0" smtClean="0">
                <a:hlinkClick r:id="rId3"/>
              </a:rPr>
              <a:t>60 calendar days from signed Permission to Evaluate</a:t>
            </a:r>
            <a:endParaRPr lang="en-US" dirty="0" smtClean="0"/>
          </a:p>
          <a:p>
            <a:r>
              <a:rPr lang="en-US" dirty="0" err="1" smtClean="0"/>
              <a:t>How</a:t>
            </a:r>
            <a:r>
              <a:rPr lang="en-US" dirty="0" err="1" smtClean="0">
                <a:hlinkClick r:id="rId4"/>
              </a:rPr>
              <a:t>IQ</a:t>
            </a:r>
            <a:r>
              <a:rPr lang="en-US" dirty="0" smtClean="0">
                <a:hlinkClick r:id="rId4"/>
              </a:rPr>
              <a:t> test, parent/student input, other criteria </a:t>
            </a:r>
            <a:endParaRPr lang="en-US" dirty="0" smtClean="0"/>
          </a:p>
          <a:p>
            <a:endParaRPr lang="en-US" dirty="0" smtClean="0"/>
          </a:p>
          <a:p>
            <a:endParaRPr lang="en-US" dirty="0" smtClean="0"/>
          </a:p>
          <a:p>
            <a:endParaRPr lang="en-US" dirty="0"/>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Intelligence Quotient Test</a:t>
            </a:r>
            <a:endParaRPr lang="en-US" dirty="0"/>
          </a:p>
        </p:txBody>
      </p:sp>
      <p:sp>
        <p:nvSpPr>
          <p:cNvPr id="3" name="Content Placeholder 2"/>
          <p:cNvSpPr>
            <a:spLocks noGrp="1"/>
          </p:cNvSpPr>
          <p:nvPr>
            <p:ph idx="1"/>
          </p:nvPr>
        </p:nvSpPr>
        <p:spPr/>
        <p:txBody>
          <a:bodyPr/>
          <a:lstStyle/>
          <a:p>
            <a:r>
              <a:rPr lang="en-US" dirty="0" smtClean="0">
                <a:hlinkClick r:id="rId3"/>
              </a:rPr>
              <a:t>Stanford-</a:t>
            </a:r>
            <a:r>
              <a:rPr lang="en-US" dirty="0" err="1" smtClean="0">
                <a:hlinkClick r:id="rId3"/>
              </a:rPr>
              <a:t>Binet</a:t>
            </a:r>
            <a:endParaRPr lang="en-US" dirty="0" smtClean="0"/>
          </a:p>
          <a:p>
            <a:r>
              <a:rPr lang="en-US" dirty="0" smtClean="0">
                <a:hlinkClick r:id="rId4"/>
              </a:rPr>
              <a:t>WISC-IV</a:t>
            </a:r>
            <a:endParaRPr lang="en-US" dirty="0" smtClean="0"/>
          </a:p>
          <a:p>
            <a:r>
              <a:rPr lang="en-US" dirty="0" smtClean="0">
                <a:hlinkClick r:id="rId5"/>
              </a:rPr>
              <a:t>RAVENS</a:t>
            </a:r>
            <a:r>
              <a:rPr lang="en-US" dirty="0" smtClean="0"/>
              <a:t>  ***</a:t>
            </a:r>
          </a:p>
          <a:p>
            <a:r>
              <a:rPr lang="en-US" dirty="0" smtClean="0"/>
              <a:t>NNAT</a:t>
            </a:r>
          </a:p>
          <a:p>
            <a:r>
              <a:rPr lang="en-US" dirty="0" smtClean="0"/>
              <a:t>Important link:</a:t>
            </a:r>
          </a:p>
          <a:p>
            <a:pPr lvl="1">
              <a:buNone/>
            </a:pPr>
            <a:r>
              <a:rPr lang="en-US" sz="2000" i="1" dirty="0" smtClean="0"/>
              <a:t>Neumann, Types of Assessments and Evaluations, NAGC, 2e newsletter</a:t>
            </a:r>
          </a:p>
          <a:p>
            <a:pPr lvl="1">
              <a:buNone/>
            </a:pPr>
            <a:r>
              <a:rPr lang="en-US" sz="2000" i="1" dirty="0" smtClean="0"/>
              <a:t>http://</a:t>
            </a:r>
            <a:r>
              <a:rPr lang="en-US" sz="2000" i="1" dirty="0" err="1" smtClean="0"/>
              <a:t>www.nagc.org/index.aspx?id</a:t>
            </a:r>
            <a:r>
              <a:rPr lang="en-US" sz="2000" i="1" dirty="0" smtClean="0"/>
              <a:t>=1263</a:t>
            </a:r>
            <a:endParaRPr lang="en-US" sz="2000" i="1" dirty="0"/>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Parent/Student Input</a:t>
            </a:r>
            <a:endParaRPr lang="en-US" dirty="0"/>
          </a:p>
        </p:txBody>
      </p:sp>
      <p:sp>
        <p:nvSpPr>
          <p:cNvPr id="3" name="Content Placeholder 2"/>
          <p:cNvSpPr>
            <a:spLocks noGrp="1"/>
          </p:cNvSpPr>
          <p:nvPr>
            <p:ph idx="1"/>
          </p:nvPr>
        </p:nvSpPr>
        <p:spPr/>
        <p:txBody>
          <a:bodyPr/>
          <a:lstStyle/>
          <a:p>
            <a:r>
              <a:rPr lang="en-US" dirty="0" smtClean="0"/>
              <a:t>What are you using??</a:t>
            </a:r>
          </a:p>
          <a:p>
            <a:r>
              <a:rPr lang="en-US" dirty="0" smtClean="0"/>
              <a:t>No standard form, left up to district discretion</a:t>
            </a:r>
          </a:p>
          <a:p>
            <a:r>
              <a:rPr lang="en-US" dirty="0" smtClean="0">
                <a:hlinkClick r:id="rId3"/>
              </a:rPr>
              <a:t>NAGC - Characteristics of gifted children</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Criteria</a:t>
            </a:r>
            <a:endParaRPr lang="en-US" dirty="0"/>
          </a:p>
        </p:txBody>
      </p:sp>
      <p:sp>
        <p:nvSpPr>
          <p:cNvPr id="3" name="Content Placeholder 2"/>
          <p:cNvSpPr>
            <a:spLocks noGrp="1"/>
          </p:cNvSpPr>
          <p:nvPr>
            <p:ph idx="1"/>
          </p:nvPr>
        </p:nvSpPr>
        <p:spPr/>
        <p:txBody>
          <a:bodyPr/>
          <a:lstStyle/>
          <a:p>
            <a:pPr lvl="1" eaLnBrk="1" hangingPunct="1">
              <a:defRPr/>
            </a:pPr>
            <a:r>
              <a:rPr lang="en-US" dirty="0" smtClean="0"/>
              <a:t>Achievement test scores</a:t>
            </a:r>
          </a:p>
          <a:p>
            <a:pPr lvl="1" eaLnBrk="1" hangingPunct="1">
              <a:defRPr/>
            </a:pPr>
            <a:r>
              <a:rPr lang="en-US" dirty="0" smtClean="0"/>
              <a:t>Acquisition and retention rates</a:t>
            </a:r>
          </a:p>
          <a:p>
            <a:pPr lvl="1" eaLnBrk="1" hangingPunct="1">
              <a:defRPr/>
            </a:pPr>
            <a:r>
              <a:rPr lang="en-US" dirty="0" smtClean="0"/>
              <a:t>Demonstrated achievement, performance or expertise in one or more academic areas</a:t>
            </a:r>
          </a:p>
          <a:p>
            <a:pPr lvl="1" eaLnBrk="1" hangingPunct="1">
              <a:defRPr/>
            </a:pPr>
            <a:r>
              <a:rPr lang="en-US" dirty="0" smtClean="0"/>
              <a:t>Higher level thinking skills, academic creativity, leadership skills, academic interest areas, communication skills, foreign language aptitude or technology expertise</a:t>
            </a:r>
          </a:p>
          <a:p>
            <a:endParaRPr lang="en-US" dirty="0"/>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2"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971800" y="5562600"/>
            <a:ext cx="6172200" cy="0"/>
          </a:xfrm>
          <a:prstGeom prst="line">
            <a:avLst/>
          </a:prstGeom>
          <a:ln>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019800" y="5029200"/>
            <a:ext cx="2819400" cy="381000"/>
          </a:xfrm>
          <a:prstGeom prst="rect">
            <a:avLst/>
          </a:prstGeom>
          <a:noFill/>
        </p:spPr>
        <p:txBody>
          <a:bodyPr wrap="square" lIns="91440" tIns="45720" rIns="91440" bIns="45720">
            <a:spAutoFit/>
          </a:bodyPr>
          <a:lstStyle/>
          <a:p>
            <a:pPr algn="ctr"/>
            <a:r>
              <a:rPr lang="en-US"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Evaluation</a:t>
            </a:r>
            <a:endParaRPr lang="en-US"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Rectangle 5"/>
          <p:cNvSpPr/>
          <p:nvPr/>
        </p:nvSpPr>
        <p:spPr>
          <a:xfrm>
            <a:off x="6553200" y="5638800"/>
            <a:ext cx="1569661"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10%</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the identification process inform the </a:t>
            </a:r>
            <a:r>
              <a:rPr lang="en-US" u="sng" dirty="0" smtClean="0"/>
              <a:t>initial</a:t>
            </a:r>
            <a:r>
              <a:rPr lang="en-US" dirty="0" smtClean="0"/>
              <a:t> PLEP?</a:t>
            </a:r>
            <a:endParaRPr lang="en-US" dirty="0"/>
          </a:p>
        </p:txBody>
      </p:sp>
      <p:sp>
        <p:nvSpPr>
          <p:cNvPr id="4" name="Rectangle 3"/>
          <p:cNvSpPr/>
          <p:nvPr/>
        </p:nvSpPr>
        <p:spPr>
          <a:xfrm>
            <a:off x="2362200" y="2667000"/>
            <a:ext cx="4993675" cy="2015936"/>
          </a:xfrm>
          <a:prstGeom prst="rect">
            <a:avLst/>
          </a:prstGeom>
          <a:noFill/>
        </p:spPr>
        <p:txBody>
          <a:bodyPr wrap="none" lIns="91440" tIns="45720" rIns="91440" bIns="45720">
            <a:spAutoFit/>
          </a:bodyPr>
          <a:lstStyle/>
          <a:p>
            <a:pPr algn="ctr"/>
            <a:r>
              <a:rPr lang="en-US" sz="125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YES!!!</a:t>
            </a:r>
            <a:endParaRPr lang="en-US" sz="125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there be additional information to inform the initial PLEP?</a:t>
            </a:r>
            <a:endParaRPr lang="en-US" dirty="0"/>
          </a:p>
        </p:txBody>
      </p:sp>
      <p:sp>
        <p:nvSpPr>
          <p:cNvPr id="5" name="Rectangle 4"/>
          <p:cNvSpPr/>
          <p:nvPr/>
        </p:nvSpPr>
        <p:spPr>
          <a:xfrm>
            <a:off x="2633007" y="2644170"/>
            <a:ext cx="3877985" cy="1569660"/>
          </a:xfrm>
          <a:prstGeom prst="rect">
            <a:avLst/>
          </a:prstGeom>
        </p:spPr>
        <p:txBody>
          <a:bodyPr wrap="none">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YES!!!</a:t>
            </a:r>
            <a:endPar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PLEPS</a:t>
            </a:r>
            <a:endParaRPr lang="en-US" dirty="0"/>
          </a:p>
        </p:txBody>
      </p:sp>
      <p:sp>
        <p:nvSpPr>
          <p:cNvPr id="3" name="Content Placeholder 2"/>
          <p:cNvSpPr>
            <a:spLocks noGrp="1"/>
          </p:cNvSpPr>
          <p:nvPr>
            <p:ph idx="1"/>
          </p:nvPr>
        </p:nvSpPr>
        <p:spPr/>
        <p:txBody>
          <a:bodyPr/>
          <a:lstStyle/>
          <a:p>
            <a:r>
              <a:rPr lang="en-US" dirty="0" smtClean="0"/>
              <a:t>Ability and assessment test scores: </a:t>
            </a:r>
          </a:p>
          <a:p>
            <a:r>
              <a:rPr lang="en-US" dirty="0" smtClean="0"/>
              <a:t>Group and individual achievement measures</a:t>
            </a:r>
          </a:p>
          <a:p>
            <a:r>
              <a:rPr lang="en-US" dirty="0" smtClean="0"/>
              <a:t>Grades</a:t>
            </a:r>
          </a:p>
          <a:p>
            <a:r>
              <a:rPr lang="en-US" dirty="0" smtClean="0"/>
              <a:t>Progress on Goals</a:t>
            </a:r>
          </a:p>
          <a:p>
            <a:r>
              <a:rPr lang="en-US" dirty="0" smtClean="0"/>
              <a:t>Instructional levels</a:t>
            </a:r>
          </a:p>
          <a:p>
            <a:r>
              <a:rPr lang="en-US" dirty="0" smtClean="0"/>
              <a:t>Aptitudes/interests/specialized skills/products</a:t>
            </a:r>
          </a:p>
          <a:p>
            <a:pPr>
              <a:buNone/>
            </a:pPr>
            <a:endParaRPr lang="en-US" dirty="0" smtClean="0"/>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PLEPS</a:t>
            </a:r>
            <a:endParaRPr lang="en-US" dirty="0"/>
          </a:p>
        </p:txBody>
      </p:sp>
      <p:sp>
        <p:nvSpPr>
          <p:cNvPr id="3" name="Content Placeholder 2"/>
          <p:cNvSpPr>
            <a:spLocks noGrp="1"/>
          </p:cNvSpPr>
          <p:nvPr>
            <p:ph idx="1"/>
          </p:nvPr>
        </p:nvSpPr>
        <p:spPr>
          <a:xfrm>
            <a:off x="1219200" y="1295400"/>
            <a:ext cx="7467600" cy="4525963"/>
          </a:xfrm>
        </p:spPr>
        <p:txBody>
          <a:bodyPr/>
          <a:lstStyle/>
          <a:p>
            <a:r>
              <a:rPr lang="en-US" dirty="0" smtClean="0"/>
              <a:t>Current (within last year)</a:t>
            </a:r>
          </a:p>
          <a:p>
            <a:r>
              <a:rPr lang="en-US" dirty="0" smtClean="0"/>
              <a:t>Indicate present mastery level</a:t>
            </a:r>
          </a:p>
          <a:p>
            <a:r>
              <a:rPr lang="en-US" dirty="0" smtClean="0"/>
              <a:t>Help us measure growth</a:t>
            </a:r>
          </a:p>
          <a:p>
            <a:r>
              <a:rPr lang="en-US" dirty="0" smtClean="0"/>
              <a:t>Establish strength areas</a:t>
            </a:r>
          </a:p>
          <a:p>
            <a:r>
              <a:rPr lang="en-US" dirty="0" smtClean="0"/>
              <a:t>Not a standard list</a:t>
            </a:r>
          </a:p>
          <a:p>
            <a:r>
              <a:rPr lang="en-US" dirty="0" smtClean="0"/>
              <a:t>Report progress on goals (maintenance)</a:t>
            </a:r>
          </a:p>
          <a:p>
            <a:pPr>
              <a:buNone/>
            </a:pPr>
            <a:endParaRPr lang="en-US" dirty="0" smtClean="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Competencies</a:t>
            </a:r>
            <a:endParaRPr lang="en-US" dirty="0"/>
          </a:p>
        </p:txBody>
      </p:sp>
      <p:sp>
        <p:nvSpPr>
          <p:cNvPr id="3" name="Content Placeholder 2"/>
          <p:cNvSpPr>
            <a:spLocks noGrp="1"/>
          </p:cNvSpPr>
          <p:nvPr>
            <p:ph idx="1"/>
          </p:nvPr>
        </p:nvSpPr>
        <p:spPr/>
        <p:txBody>
          <a:bodyPr/>
          <a:lstStyle/>
          <a:p>
            <a:r>
              <a:rPr lang="en-US" dirty="0" smtClean="0"/>
              <a:t>Differentiate between the types of assessments and their purposes </a:t>
            </a:r>
          </a:p>
          <a:p>
            <a:r>
              <a:rPr lang="en-US" dirty="0" smtClean="0"/>
              <a:t>Critique your district’s assessment system and its functionality for gifted education</a:t>
            </a:r>
          </a:p>
          <a:p>
            <a:r>
              <a:rPr lang="en-US" dirty="0" smtClean="0"/>
              <a:t>Construct a more robust PLEP for GIEP planning</a:t>
            </a:r>
          </a:p>
          <a:p>
            <a:endParaRPr lang="en-US" dirty="0"/>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a:t>
            </a:r>
            <a:endParaRPr lang="en-US" dirty="0"/>
          </a:p>
        </p:txBody>
      </p:sp>
      <p:sp>
        <p:nvSpPr>
          <p:cNvPr id="3" name="Content Placeholder 2"/>
          <p:cNvSpPr>
            <a:spLocks noGrp="1"/>
          </p:cNvSpPr>
          <p:nvPr>
            <p:ph idx="1"/>
          </p:nvPr>
        </p:nvSpPr>
        <p:spPr/>
        <p:txBody>
          <a:bodyPr/>
          <a:lstStyle/>
          <a:p>
            <a:r>
              <a:rPr lang="en-US" dirty="0" smtClean="0"/>
              <a:t>Assessments should be from the most recent year</a:t>
            </a:r>
          </a:p>
          <a:p>
            <a:r>
              <a:rPr lang="en-US" dirty="0" smtClean="0"/>
              <a:t>Could be above grade level</a:t>
            </a:r>
            <a:endParaRPr lang="en-US" dirty="0"/>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Indicate present mastery level</a:t>
            </a:r>
            <a:br>
              <a:rPr lang="en-US" dirty="0" smtClean="0"/>
            </a:br>
            <a:endParaRPr lang="en-US" dirty="0"/>
          </a:p>
        </p:txBody>
      </p:sp>
      <p:sp>
        <p:nvSpPr>
          <p:cNvPr id="3" name="Content Placeholder 2"/>
          <p:cNvSpPr>
            <a:spLocks noGrp="1"/>
          </p:cNvSpPr>
          <p:nvPr>
            <p:ph idx="1"/>
          </p:nvPr>
        </p:nvSpPr>
        <p:spPr>
          <a:xfrm>
            <a:off x="1219200" y="1143000"/>
            <a:ext cx="7467600" cy="4525963"/>
          </a:xfrm>
        </p:spPr>
        <p:txBody>
          <a:bodyPr/>
          <a:lstStyle/>
          <a:p>
            <a:r>
              <a:rPr lang="en-US" dirty="0" smtClean="0"/>
              <a:t>Mid-terms/finals/CBA’s</a:t>
            </a:r>
          </a:p>
          <a:p>
            <a:r>
              <a:rPr lang="en-US" dirty="0" smtClean="0">
                <a:hlinkClick r:id="" action="ppaction://hlinkshowjump?jump=nextslide"/>
              </a:rPr>
              <a:t>Diagnostic Tests</a:t>
            </a:r>
            <a:endParaRPr lang="en-US" dirty="0" smtClean="0"/>
          </a:p>
          <a:p>
            <a:r>
              <a:rPr lang="en-US" dirty="0" smtClean="0"/>
              <a:t>Must be linked to standards</a:t>
            </a:r>
          </a:p>
          <a:p>
            <a:r>
              <a:rPr lang="en-US" dirty="0" smtClean="0"/>
              <a:t>Clear decisions about what constitutes mastery</a:t>
            </a:r>
          </a:p>
          <a:p>
            <a:r>
              <a:rPr lang="en-US" dirty="0" smtClean="0"/>
              <a:t>Consider out of level testing</a:t>
            </a:r>
            <a:endParaRPr lang="en-US" dirty="0"/>
          </a:p>
        </p:txBody>
      </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Ability and assessment test scores: </a:t>
            </a:r>
            <a:endParaRPr lang="en-US" dirty="0"/>
          </a:p>
        </p:txBody>
      </p:sp>
      <p:sp>
        <p:nvSpPr>
          <p:cNvPr id="3" name="Content Placeholder 2"/>
          <p:cNvSpPr>
            <a:spLocks noGrp="1"/>
          </p:cNvSpPr>
          <p:nvPr>
            <p:ph idx="1"/>
          </p:nvPr>
        </p:nvSpPr>
        <p:spPr/>
        <p:txBody>
          <a:bodyPr/>
          <a:lstStyle/>
          <a:p>
            <a:r>
              <a:rPr lang="en-US" dirty="0" smtClean="0"/>
              <a:t>Tests to show:</a:t>
            </a:r>
          </a:p>
          <a:p>
            <a:pPr lvl="1"/>
            <a:r>
              <a:rPr lang="en-US" dirty="0" smtClean="0"/>
              <a:t>Intelligence</a:t>
            </a:r>
          </a:p>
          <a:p>
            <a:pPr lvl="1"/>
            <a:r>
              <a:rPr lang="en-US" dirty="0" smtClean="0"/>
              <a:t>Thinking skill</a:t>
            </a:r>
          </a:p>
          <a:p>
            <a:pPr lvl="1"/>
            <a:r>
              <a:rPr lang="en-US" dirty="0" smtClean="0"/>
              <a:t>Capability for learning</a:t>
            </a:r>
          </a:p>
          <a:p>
            <a:r>
              <a:rPr lang="en-US" dirty="0" smtClean="0"/>
              <a:t>Administration</a:t>
            </a:r>
          </a:p>
          <a:p>
            <a:pPr lvl="1"/>
            <a:r>
              <a:rPr lang="en-US" dirty="0" smtClean="0"/>
              <a:t>Group</a:t>
            </a:r>
          </a:p>
          <a:p>
            <a:pPr lvl="1"/>
            <a:r>
              <a:rPr lang="en-US" dirty="0" smtClean="0"/>
              <a:t>Individual</a:t>
            </a:r>
          </a:p>
        </p:txBody>
      </p:sp>
    </p:spTree>
  </p:cSld>
  <p:clrMapOvr>
    <a:masterClrMapping/>
  </p:clrMapOvr>
  <p:transition>
    <p:random/>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09600"/>
            <a:ext cx="7467600" cy="1143000"/>
          </a:xfrm>
        </p:spPr>
        <p:txBody>
          <a:bodyPr/>
          <a:lstStyle/>
          <a:p>
            <a:r>
              <a:rPr lang="en-US" dirty="0" smtClean="0"/>
              <a:t>Group and individual achievement measures</a:t>
            </a:r>
            <a:br>
              <a:rPr lang="en-US" dirty="0" smtClean="0"/>
            </a:br>
            <a:endParaRPr lang="en-US" dirty="0"/>
          </a:p>
        </p:txBody>
      </p:sp>
      <p:sp>
        <p:nvSpPr>
          <p:cNvPr id="3" name="Content Placeholder 2"/>
          <p:cNvSpPr>
            <a:spLocks noGrp="1"/>
          </p:cNvSpPr>
          <p:nvPr>
            <p:ph idx="1"/>
          </p:nvPr>
        </p:nvSpPr>
        <p:spPr>
          <a:xfrm>
            <a:off x="1219200" y="1905000"/>
            <a:ext cx="7467600" cy="4221163"/>
          </a:xfrm>
        </p:spPr>
        <p:txBody>
          <a:bodyPr/>
          <a:lstStyle/>
          <a:p>
            <a:r>
              <a:rPr lang="en-US" dirty="0" smtClean="0"/>
              <a:t>Designed to see what a student has already learned</a:t>
            </a:r>
          </a:p>
          <a:p>
            <a:r>
              <a:rPr lang="en-US" dirty="0" smtClean="0"/>
              <a:t>Written for a single grade level.</a:t>
            </a:r>
          </a:p>
          <a:p>
            <a:r>
              <a:rPr lang="en-US" dirty="0" smtClean="0"/>
              <a:t>Little room for error.  Few questions are given in a grade level higher or lower.</a:t>
            </a:r>
            <a:endParaRPr lang="en-US" dirty="0"/>
          </a:p>
        </p:txBody>
      </p:sp>
    </p:spTree>
  </p:cSld>
  <p:clrMapOvr>
    <a:masterClrMapping/>
  </p:clrMapOvr>
  <p:transition>
    <p:random/>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tests</a:t>
            </a:r>
            <a:endParaRPr lang="en-US" dirty="0"/>
          </a:p>
        </p:txBody>
      </p:sp>
      <p:sp>
        <p:nvSpPr>
          <p:cNvPr id="3" name="Content Placeholder 2"/>
          <p:cNvSpPr>
            <a:spLocks noGrp="1"/>
          </p:cNvSpPr>
          <p:nvPr>
            <p:ph idx="1"/>
          </p:nvPr>
        </p:nvSpPr>
        <p:spPr>
          <a:xfrm>
            <a:off x="1219200" y="1600200"/>
            <a:ext cx="7467600" cy="5029200"/>
          </a:xfrm>
        </p:spPr>
        <p:txBody>
          <a:bodyPr/>
          <a:lstStyle/>
          <a:p>
            <a:r>
              <a:rPr lang="en-US" dirty="0" smtClean="0">
                <a:hlinkClick r:id="rId2"/>
              </a:rPr>
              <a:t>MAPS</a:t>
            </a:r>
            <a:endParaRPr lang="en-US" dirty="0" smtClean="0"/>
          </a:p>
          <a:p>
            <a:r>
              <a:rPr lang="en-US" dirty="0" smtClean="0">
                <a:hlinkClick r:id="rId3"/>
              </a:rPr>
              <a:t>DORA</a:t>
            </a:r>
            <a:endParaRPr lang="en-US" dirty="0" smtClean="0"/>
          </a:p>
          <a:p>
            <a:r>
              <a:rPr lang="en-US" dirty="0" smtClean="0">
                <a:hlinkClick r:id="rId4"/>
              </a:rPr>
              <a:t>DOMA</a:t>
            </a:r>
            <a:endParaRPr lang="en-US" dirty="0" smtClean="0"/>
          </a:p>
          <a:p>
            <a:r>
              <a:rPr lang="en-US" dirty="0" smtClean="0">
                <a:hlinkClick r:id="rId5"/>
              </a:rPr>
              <a:t>GRADE</a:t>
            </a:r>
            <a:endParaRPr lang="en-US" dirty="0" smtClean="0"/>
          </a:p>
          <a:p>
            <a:r>
              <a:rPr lang="en-US" dirty="0" smtClean="0">
                <a:hlinkClick r:id="rId6"/>
              </a:rPr>
              <a:t>GMADE</a:t>
            </a:r>
            <a:endParaRPr lang="en-US" dirty="0" smtClean="0"/>
          </a:p>
          <a:p>
            <a:r>
              <a:rPr lang="en-US" dirty="0" smtClean="0">
                <a:hlinkClick r:id="rId7"/>
              </a:rPr>
              <a:t>ITBS</a:t>
            </a:r>
            <a:endParaRPr lang="en-US" dirty="0" smtClean="0"/>
          </a:p>
          <a:p>
            <a:r>
              <a:rPr lang="en-US" dirty="0" smtClean="0">
                <a:hlinkClick r:id="rId8"/>
              </a:rPr>
              <a:t>STAR</a:t>
            </a:r>
            <a:endParaRPr lang="en-US" dirty="0" smtClean="0"/>
          </a:p>
          <a:p>
            <a:r>
              <a:rPr lang="en-US" dirty="0" smtClean="0">
                <a:hlinkClick r:id="rId9"/>
              </a:rPr>
              <a:t>CDT</a:t>
            </a:r>
            <a:endParaRPr lang="en-US" dirty="0" smtClean="0"/>
          </a:p>
        </p:txBody>
      </p:sp>
    </p:spTree>
  </p:cSld>
  <p:clrMapOvr>
    <a:masterClrMapping/>
  </p:clrMapOvr>
  <p:transition>
    <p:random/>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 Growth</a:t>
            </a:r>
            <a:endParaRPr lang="en-US" dirty="0"/>
          </a:p>
        </p:txBody>
      </p:sp>
      <p:sp>
        <p:nvSpPr>
          <p:cNvPr id="3" name="Content Placeholder 2"/>
          <p:cNvSpPr>
            <a:spLocks noGrp="1"/>
          </p:cNvSpPr>
          <p:nvPr>
            <p:ph idx="1"/>
          </p:nvPr>
        </p:nvSpPr>
        <p:spPr/>
        <p:txBody>
          <a:bodyPr/>
          <a:lstStyle/>
          <a:p>
            <a:r>
              <a:rPr lang="en-US" dirty="0" smtClean="0"/>
              <a:t>To know how far they have grown, we need to know there they start</a:t>
            </a:r>
          </a:p>
          <a:p>
            <a:r>
              <a:rPr lang="en-US" dirty="0" smtClean="0">
                <a:hlinkClick r:id="rId3" action="ppaction://hlinkfile"/>
              </a:rPr>
              <a:t>PVAAS projections </a:t>
            </a:r>
            <a:r>
              <a:rPr lang="en-US" dirty="0" smtClean="0"/>
              <a:t>– to Advanced</a:t>
            </a:r>
          </a:p>
        </p:txBody>
      </p:sp>
      <p:pic>
        <p:nvPicPr>
          <p:cNvPr id="4" name="Picture 3" descr="runners in a race.jpg"/>
          <p:cNvPicPr>
            <a:picLocks noChangeAspect="1"/>
          </p:cNvPicPr>
          <p:nvPr/>
        </p:nvPicPr>
        <p:blipFill>
          <a:blip r:embed="rId4"/>
          <a:stretch>
            <a:fillRect/>
          </a:stretch>
        </p:blipFill>
        <p:spPr>
          <a:xfrm>
            <a:off x="3429000" y="3429000"/>
            <a:ext cx="2286000" cy="3048000"/>
          </a:xfrm>
          <a:prstGeom prst="rect">
            <a:avLst/>
          </a:prstGeom>
        </p:spPr>
      </p:pic>
      <p:sp>
        <p:nvSpPr>
          <p:cNvPr id="6" name="Rectangle 5"/>
          <p:cNvSpPr/>
          <p:nvPr/>
        </p:nvSpPr>
        <p:spPr>
          <a:xfrm>
            <a:off x="5867400" y="6248400"/>
            <a:ext cx="2667000" cy="369332"/>
          </a:xfrm>
          <a:prstGeom prst="rect">
            <a:avLst/>
          </a:prstGeom>
        </p:spPr>
        <p:txBody>
          <a:bodyPr wrap="square">
            <a:spAutoFit/>
          </a:bodyPr>
          <a:lstStyle/>
          <a:p>
            <a:r>
              <a:rPr lang="en-US" sz="900" dirty="0" smtClean="0"/>
              <a:t>http://www.flickr.com/photos/dulwichrunners/4660318629</a:t>
            </a:r>
            <a:endParaRPr lang="en-US" sz="900" dirty="0"/>
          </a:p>
        </p:txBody>
      </p:sp>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 areas of strengths</a:t>
            </a:r>
            <a:endParaRPr lang="en-US" dirty="0"/>
          </a:p>
        </p:txBody>
      </p:sp>
      <p:sp>
        <p:nvSpPr>
          <p:cNvPr id="3" name="Content Placeholder 2"/>
          <p:cNvSpPr>
            <a:spLocks noGrp="1"/>
          </p:cNvSpPr>
          <p:nvPr>
            <p:ph idx="1"/>
          </p:nvPr>
        </p:nvSpPr>
        <p:spPr>
          <a:xfrm>
            <a:off x="1219200" y="1600201"/>
            <a:ext cx="7467600" cy="3200400"/>
          </a:xfrm>
        </p:spPr>
        <p:txBody>
          <a:bodyPr/>
          <a:lstStyle/>
          <a:p>
            <a:r>
              <a:rPr lang="en-US" dirty="0" smtClean="0"/>
              <a:t>Gifted kids’ needs stem from their strengths – not their deficiencies</a:t>
            </a:r>
          </a:p>
          <a:p>
            <a:r>
              <a:rPr lang="en-US" dirty="0" smtClean="0"/>
              <a:t>Twice exceptional students needs stem from both – documented giftedness and documented learning disability.</a:t>
            </a:r>
          </a:p>
          <a:p>
            <a:endParaRPr lang="en-US" dirty="0" smtClean="0"/>
          </a:p>
          <a:p>
            <a:pPr lvl="2"/>
            <a:r>
              <a:rPr lang="en-US" i="1" dirty="0" smtClean="0"/>
              <a:t>Dr. Julia Roberts, Western Kentucky University, 2011</a:t>
            </a:r>
            <a:endParaRPr lang="en-US" i="1" dirty="0"/>
          </a:p>
        </p:txBody>
      </p:sp>
    </p:spTree>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a standard list</a:t>
            </a:r>
            <a:br>
              <a:rPr lang="en-US" dirty="0" smtClean="0"/>
            </a:br>
            <a:endParaRPr lang="en-US" dirty="0"/>
          </a:p>
        </p:txBody>
      </p:sp>
      <p:sp>
        <p:nvSpPr>
          <p:cNvPr id="3" name="Content Placeholder 2"/>
          <p:cNvSpPr>
            <a:spLocks noGrp="1"/>
          </p:cNvSpPr>
          <p:nvPr>
            <p:ph idx="1"/>
          </p:nvPr>
        </p:nvSpPr>
        <p:spPr/>
        <p:txBody>
          <a:bodyPr/>
          <a:lstStyle/>
          <a:p>
            <a:r>
              <a:rPr lang="en-US" dirty="0" smtClean="0"/>
              <a:t>Driven by individual child</a:t>
            </a:r>
          </a:p>
          <a:p>
            <a:r>
              <a:rPr lang="en-US" dirty="0" smtClean="0"/>
              <a:t>Not a static list determined by the district</a:t>
            </a:r>
            <a:endParaRPr lang="en-US" dirty="0"/>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on Goals</a:t>
            </a:r>
            <a:endParaRPr lang="en-US" dirty="0"/>
          </a:p>
        </p:txBody>
      </p:sp>
      <p:sp>
        <p:nvSpPr>
          <p:cNvPr id="3" name="Content Placeholder 2"/>
          <p:cNvSpPr>
            <a:spLocks noGrp="1"/>
          </p:cNvSpPr>
          <p:nvPr>
            <p:ph idx="1"/>
          </p:nvPr>
        </p:nvSpPr>
        <p:spPr/>
        <p:txBody>
          <a:bodyPr/>
          <a:lstStyle/>
          <a:p>
            <a:r>
              <a:rPr lang="en-US" dirty="0" smtClean="0"/>
              <a:t>Goals may not always be completed</a:t>
            </a:r>
          </a:p>
          <a:p>
            <a:r>
              <a:rPr lang="en-US" dirty="0" smtClean="0"/>
              <a:t>Include results from your objective criteria</a:t>
            </a:r>
            <a:endParaRPr lang="en-US" dirty="0"/>
          </a:p>
        </p:txBody>
      </p:sp>
      <p:sp>
        <p:nvSpPr>
          <p:cNvPr id="4" name="TextBox 3"/>
          <p:cNvSpPr txBox="1"/>
          <p:nvPr/>
        </p:nvSpPr>
        <p:spPr>
          <a:xfrm rot="20201503">
            <a:off x="4440995" y="4347303"/>
            <a:ext cx="3581400" cy="461665"/>
          </a:xfrm>
          <a:prstGeom prst="rect">
            <a:avLst/>
          </a:prstGeom>
          <a:noFill/>
        </p:spPr>
        <p:txBody>
          <a:bodyPr wrap="square" rtlCol="0">
            <a:spAutoFit/>
          </a:bodyPr>
          <a:lstStyle/>
          <a:p>
            <a:r>
              <a:rPr lang="en-US" sz="2400" i="1" dirty="0" smtClean="0"/>
              <a:t>Failure is an option.</a:t>
            </a:r>
            <a:endParaRPr lang="en-US" sz="2400" i="1" dirty="0"/>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review</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3"/>
          <a:stretch>
            <a:fillRect/>
          </a:stretch>
        </p:blipFill>
        <p:spPr>
          <a:xfrm>
            <a:off x="1256906" y="1600200"/>
            <a:ext cx="7733122" cy="3962399"/>
          </a:xfrm>
          <a:prstGeom prst="rect">
            <a:avLst/>
          </a:prstGeom>
        </p:spPr>
      </p:pic>
      <p:sp>
        <p:nvSpPr>
          <p:cNvPr id="5" name="TextBox 4"/>
          <p:cNvSpPr txBox="1"/>
          <p:nvPr/>
        </p:nvSpPr>
        <p:spPr>
          <a:xfrm>
            <a:off x="1676400" y="5638800"/>
            <a:ext cx="5334000" cy="369332"/>
          </a:xfrm>
          <a:prstGeom prst="rect">
            <a:avLst/>
          </a:prstGeom>
          <a:noFill/>
        </p:spPr>
        <p:txBody>
          <a:bodyPr wrap="square" rtlCol="0">
            <a:spAutoFit/>
          </a:bodyPr>
          <a:lstStyle/>
          <a:p>
            <a:r>
              <a:rPr lang="en-US" dirty="0" smtClean="0"/>
              <a:t>http://</a:t>
            </a:r>
            <a:r>
              <a:rPr lang="en-US" dirty="0" err="1" smtClean="0"/>
              <a:t>www.nagc.org/index.aspx?id</a:t>
            </a:r>
            <a:r>
              <a:rPr lang="en-US" dirty="0" smtClean="0"/>
              <a:t>=4022</a:t>
            </a:r>
            <a:endParaRPr lang="en-US" dirty="0"/>
          </a:p>
        </p:txBody>
      </p:sp>
    </p:spTree>
  </p:cSld>
  <p:clrMapOvr>
    <a:masterClrMapping/>
  </p:clrMapOvr>
  <p:transition>
    <p:random/>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219200" y="274638"/>
            <a:ext cx="7772400" cy="1143000"/>
          </a:xfrm>
        </p:spPr>
        <p:txBody>
          <a:bodyPr/>
          <a:lstStyle/>
          <a:p>
            <a:r>
              <a:rPr lang="en-US" smtClean="0"/>
              <a:t>Assessment – It all begins here</a:t>
            </a:r>
          </a:p>
        </p:txBody>
      </p:sp>
      <p:sp>
        <p:nvSpPr>
          <p:cNvPr id="5123" name="Rectangle 3"/>
          <p:cNvSpPr>
            <a:spLocks noGrp="1" noChangeArrowheads="1"/>
          </p:cNvSpPr>
          <p:nvPr>
            <p:ph type="body" idx="1"/>
          </p:nvPr>
        </p:nvSpPr>
        <p:spPr/>
        <p:txBody>
          <a:bodyPr/>
          <a:lstStyle/>
          <a:p>
            <a:r>
              <a:rPr lang="en-US" sz="3600" dirty="0" smtClean="0"/>
              <a:t>Four Types of Assessments:</a:t>
            </a:r>
          </a:p>
          <a:p>
            <a:pPr lvl="1"/>
            <a:r>
              <a:rPr lang="en-US" sz="3200" dirty="0" smtClean="0"/>
              <a:t>Summative</a:t>
            </a:r>
          </a:p>
          <a:p>
            <a:pPr lvl="1"/>
            <a:r>
              <a:rPr lang="en-US" sz="3200" dirty="0" smtClean="0"/>
              <a:t>Benchmark</a:t>
            </a:r>
          </a:p>
          <a:p>
            <a:pPr lvl="1"/>
            <a:r>
              <a:rPr lang="en-US" sz="3200" dirty="0" smtClean="0"/>
              <a:t>Diagnostic</a:t>
            </a:r>
          </a:p>
          <a:p>
            <a:pPr lvl="1"/>
            <a:r>
              <a:rPr lang="en-US" sz="3200" dirty="0" smtClean="0"/>
              <a:t>Formative</a:t>
            </a:r>
          </a:p>
          <a:p>
            <a:pPr>
              <a:buFont typeface="Wingdings" pitchFamily="2" charset="2"/>
              <a:buNone/>
            </a:pPr>
            <a:endParaRPr lang="en-US" dirty="0" smtClean="0"/>
          </a:p>
        </p:txBody>
      </p:sp>
      <p:pic>
        <p:nvPicPr>
          <p:cNvPr id="4" name="Picture 3" descr="teaching cartoon.jpg"/>
          <p:cNvPicPr>
            <a:picLocks noChangeAspect="1"/>
          </p:cNvPicPr>
          <p:nvPr/>
        </p:nvPicPr>
        <p:blipFill>
          <a:blip r:embed="rId3"/>
          <a:stretch>
            <a:fillRect/>
          </a:stretch>
        </p:blipFill>
        <p:spPr>
          <a:xfrm>
            <a:off x="1981200" y="4495800"/>
            <a:ext cx="6083611" cy="2019015"/>
          </a:xfrm>
          <a:prstGeom prst="rect">
            <a:avLst/>
          </a:prstGeom>
        </p:spPr>
      </p:pic>
    </p:spTree>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Does it belong?</a:t>
            </a:r>
            <a:endParaRPr lang="en-US" dirty="0"/>
          </a:p>
        </p:txBody>
      </p:sp>
      <p:sp>
        <p:nvSpPr>
          <p:cNvPr id="3" name="Content Placeholder 2"/>
          <p:cNvSpPr>
            <a:spLocks noGrp="1"/>
          </p:cNvSpPr>
          <p:nvPr>
            <p:ph idx="1"/>
          </p:nvPr>
        </p:nvSpPr>
        <p:spPr/>
        <p:txBody>
          <a:bodyPr/>
          <a:lstStyle/>
          <a:p>
            <a:endParaRPr lang="en-US" smtClean="0"/>
          </a:p>
          <a:p>
            <a:endParaRPr lang="en-US" dirty="0"/>
          </a:p>
        </p:txBody>
      </p:sp>
      <p:graphicFrame>
        <p:nvGraphicFramePr>
          <p:cNvPr id="100354" name="Object 2"/>
          <p:cNvGraphicFramePr>
            <a:graphicFrameLocks noChangeAspect="1"/>
          </p:cNvGraphicFramePr>
          <p:nvPr/>
        </p:nvGraphicFramePr>
        <p:xfrm>
          <a:off x="1261696" y="2209800"/>
          <a:ext cx="7882304" cy="4648200"/>
        </p:xfrm>
        <a:graphic>
          <a:graphicData uri="http://schemas.openxmlformats.org/presentationml/2006/ole">
            <p:oleObj spid="_x0000_s100354" name="Document" r:id="rId4" imgW="6210300" imgH="2971800" progId="Word.Document.12">
              <p:link updateAutomatic="1"/>
            </p:oleObj>
          </a:graphicData>
        </a:graphic>
      </p:graphicFrame>
      <p:sp>
        <p:nvSpPr>
          <p:cNvPr id="15" name="Rectangle 14"/>
          <p:cNvSpPr/>
          <p:nvPr/>
        </p:nvSpPr>
        <p:spPr>
          <a:xfrm>
            <a:off x="2743200" y="1524000"/>
            <a:ext cx="3652337" cy="369332"/>
          </a:xfrm>
          <a:prstGeom prst="rect">
            <a:avLst/>
          </a:prstGeom>
        </p:spPr>
        <p:txBody>
          <a:bodyPr wrap="none">
            <a:spAutoFit/>
          </a:bodyPr>
          <a:lstStyle/>
          <a:p>
            <a:r>
              <a:rPr lang="en-US" dirty="0" smtClean="0"/>
              <a:t>CHECKLIST FOR PLEP REVIEW </a:t>
            </a:r>
            <a:endParaRPr lang="en-US" dirty="0"/>
          </a:p>
        </p:txBody>
      </p:sp>
    </p:spTree>
  </p:cSld>
  <p:clrMapOvr>
    <a:masterClrMapping/>
  </p:clrMapOvr>
  <p:transition>
    <p:random/>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a PLEP</a:t>
            </a:r>
            <a:endParaRPr lang="en-US" dirty="0"/>
          </a:p>
        </p:txBody>
      </p:sp>
      <p:sp>
        <p:nvSpPr>
          <p:cNvPr id="3" name="Content Placeholder 2"/>
          <p:cNvSpPr>
            <a:spLocks noGrp="1"/>
          </p:cNvSpPr>
          <p:nvPr>
            <p:ph idx="1"/>
          </p:nvPr>
        </p:nvSpPr>
        <p:spPr/>
        <p:txBody>
          <a:bodyPr/>
          <a:lstStyle/>
          <a:p>
            <a:r>
              <a:rPr lang="en-US" dirty="0" smtClean="0"/>
              <a:t>Review data on cards</a:t>
            </a:r>
          </a:p>
          <a:p>
            <a:r>
              <a:rPr lang="en-US" dirty="0" smtClean="0"/>
              <a:t>Discern what should be included in your PLEP</a:t>
            </a:r>
          </a:p>
          <a:p>
            <a:r>
              <a:rPr lang="en-US" dirty="0" smtClean="0"/>
              <a:t>Create PLEP</a:t>
            </a:r>
          </a:p>
        </p:txBody>
      </p:sp>
      <p:pic>
        <p:nvPicPr>
          <p:cNvPr id="4" name="Picture 3" descr="AA002733.png"/>
          <p:cNvPicPr>
            <a:picLocks noChangeAspect="1"/>
          </p:cNvPicPr>
          <p:nvPr/>
        </p:nvPicPr>
        <p:blipFill>
          <a:blip r:embed="rId3"/>
          <a:stretch>
            <a:fillRect/>
          </a:stretch>
        </p:blipFill>
        <p:spPr>
          <a:xfrm>
            <a:off x="5213350" y="3932238"/>
            <a:ext cx="3121025" cy="1949450"/>
          </a:xfrm>
          <a:prstGeom prst="rect">
            <a:avLst/>
          </a:prstGeom>
        </p:spPr>
      </p:pic>
    </p:spTree>
  </p:cSld>
  <p:clrMapOvr>
    <a:masterClrMapping/>
  </p:clrMapOvr>
  <p:transition>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Summarizer</a:t>
            </a:r>
            <a:endParaRPr lang="en-US" dirty="0"/>
          </a:p>
        </p:txBody>
      </p:sp>
      <p:sp>
        <p:nvSpPr>
          <p:cNvPr id="3" name="Content Placeholder 2"/>
          <p:cNvSpPr>
            <a:spLocks noGrp="1"/>
          </p:cNvSpPr>
          <p:nvPr>
            <p:ph idx="1"/>
          </p:nvPr>
        </p:nvSpPr>
        <p:spPr>
          <a:xfrm>
            <a:off x="1219200" y="1600200"/>
            <a:ext cx="7315200" cy="4525963"/>
          </a:xfrm>
        </p:spPr>
        <p:txBody>
          <a:bodyPr/>
          <a:lstStyle/>
          <a:p>
            <a:r>
              <a:rPr lang="en-US" dirty="0" smtClean="0"/>
              <a:t>3-2-1</a:t>
            </a:r>
          </a:p>
          <a:p>
            <a:pPr lvl="1"/>
            <a:r>
              <a:rPr lang="en-US" dirty="0" smtClean="0"/>
              <a:t>Three most important nuggets you learned</a:t>
            </a:r>
          </a:p>
          <a:p>
            <a:pPr lvl="1"/>
            <a:r>
              <a:rPr lang="en-US" dirty="0" smtClean="0"/>
              <a:t>Two additional questions you now have</a:t>
            </a:r>
          </a:p>
          <a:p>
            <a:pPr lvl="1"/>
            <a:r>
              <a:rPr lang="en-US" dirty="0" smtClean="0"/>
              <a:t>One item/tool that would trigger your memory of this session</a:t>
            </a:r>
            <a:endParaRPr lang="en-US" dirty="0"/>
          </a:p>
        </p:txBody>
      </p:sp>
    </p:spTree>
  </p:cSld>
  <p:clrMapOvr>
    <a:masterClrMapping/>
  </p:clrMapOvr>
  <p:transition>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your attention.</a:t>
            </a:r>
            <a:endParaRPr lang="en-US" dirty="0"/>
          </a:p>
        </p:txBody>
      </p:sp>
      <p:sp>
        <p:nvSpPr>
          <p:cNvPr id="3" name="Content Placeholder 2"/>
          <p:cNvSpPr>
            <a:spLocks noGrp="1"/>
          </p:cNvSpPr>
          <p:nvPr>
            <p:ph idx="1"/>
          </p:nvPr>
        </p:nvSpPr>
        <p:spPr>
          <a:xfrm>
            <a:off x="1219200" y="1600200"/>
            <a:ext cx="7467600" cy="4953000"/>
          </a:xfrm>
        </p:spPr>
        <p:txBody>
          <a:bodyPr/>
          <a:lstStyle/>
          <a:p>
            <a:r>
              <a:rPr lang="en-US" dirty="0" smtClean="0"/>
              <a:t>Questions or concerns??????</a:t>
            </a:r>
          </a:p>
          <a:p>
            <a:endParaRPr lang="en-US" dirty="0" smtClean="0"/>
          </a:p>
          <a:p>
            <a:r>
              <a:rPr lang="en-US" dirty="0" smtClean="0"/>
              <a:t>Contact information:</a:t>
            </a:r>
          </a:p>
          <a:p>
            <a:endParaRPr lang="en-US" dirty="0" smtClean="0"/>
          </a:p>
          <a:p>
            <a:pPr algn="ctr">
              <a:buNone/>
            </a:pPr>
            <a:r>
              <a:rPr lang="en-US" dirty="0" smtClean="0"/>
              <a:t>	</a:t>
            </a:r>
            <a:r>
              <a:rPr lang="en-US" sz="2800" dirty="0" smtClean="0"/>
              <a:t>Cheryl Everett</a:t>
            </a:r>
          </a:p>
          <a:p>
            <a:pPr algn="ctr">
              <a:buNone/>
            </a:pPr>
            <a:r>
              <a:rPr lang="en-US" sz="2800" dirty="0" smtClean="0"/>
              <a:t>   Chester County Intermediate Unit</a:t>
            </a:r>
          </a:p>
          <a:p>
            <a:pPr algn="ctr">
              <a:buNone/>
            </a:pPr>
            <a:r>
              <a:rPr lang="en-US" sz="2800" dirty="0" smtClean="0"/>
              <a:t>    </a:t>
            </a:r>
            <a:r>
              <a:rPr lang="en-US" sz="2800" dirty="0" smtClean="0">
                <a:hlinkClick r:id="rId2"/>
              </a:rPr>
              <a:t>cheryle@cciu.org</a:t>
            </a:r>
            <a:endParaRPr lang="en-US" sz="2800" dirty="0" smtClean="0"/>
          </a:p>
          <a:p>
            <a:pPr algn="ctr">
              <a:buNone/>
            </a:pPr>
            <a:r>
              <a:rPr lang="en-US" sz="2800" dirty="0" smtClean="0"/>
              <a:t>    484-237-5336</a:t>
            </a:r>
          </a:p>
          <a:p>
            <a:pPr>
              <a:buNone/>
            </a:pPr>
            <a:endParaRPr lang="en-US" dirty="0"/>
          </a:p>
        </p:txBody>
      </p:sp>
    </p:spTree>
  </p:cSld>
  <p:clrMapOvr>
    <a:masterClrMapping/>
  </p:clrMapOvr>
  <p:transition>
    <p:random/>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sz="2000" dirty="0" smtClean="0"/>
              <a:t>Block Love, Linda. </a:t>
            </a:r>
            <a:r>
              <a:rPr lang="en-US" sz="2000" i="1" dirty="0" smtClean="0"/>
              <a:t>Bumping Up the Resolution</a:t>
            </a:r>
            <a:r>
              <a:rPr lang="en-US" sz="2000" dirty="0" smtClean="0"/>
              <a:t>. 2009.</a:t>
            </a:r>
          </a:p>
          <a:p>
            <a:r>
              <a:rPr lang="en-US" sz="2000" dirty="0" smtClean="0"/>
              <a:t>Block Love, Linda. </a:t>
            </a:r>
            <a:r>
              <a:rPr lang="en-US" sz="2000" i="1" dirty="0" smtClean="0"/>
              <a:t>Does It Belong in PLEP</a:t>
            </a:r>
            <a:r>
              <a:rPr lang="en-US" sz="2000" dirty="0" smtClean="0"/>
              <a:t>. 2009.</a:t>
            </a:r>
          </a:p>
          <a:p>
            <a:r>
              <a:rPr lang="en-US" sz="2000" dirty="0" smtClean="0"/>
              <a:t>Curl, Shirley. </a:t>
            </a:r>
            <a:r>
              <a:rPr lang="en-US" sz="2000" i="1" dirty="0" smtClean="0"/>
              <a:t>What to Do With the Gifted Few:  A SMART Approach</a:t>
            </a:r>
            <a:r>
              <a:rPr lang="en-US" sz="2000" dirty="0" smtClean="0"/>
              <a:t>. 2009</a:t>
            </a:r>
          </a:p>
          <a:p>
            <a:r>
              <a:rPr lang="en-US" sz="2000" dirty="0" err="1" smtClean="0"/>
              <a:t>Deal,Linda</a:t>
            </a:r>
            <a:r>
              <a:rPr lang="en-US" sz="2000" dirty="0" smtClean="0"/>
              <a:t>. </a:t>
            </a:r>
            <a:r>
              <a:rPr lang="en-US" sz="2000" i="1" dirty="0" smtClean="0"/>
              <a:t>Summary of Possible Assessments for Present Levels of Educational Placement</a:t>
            </a:r>
            <a:r>
              <a:rPr lang="en-US" sz="2000" dirty="0" smtClean="0"/>
              <a:t>. 2010.</a:t>
            </a:r>
          </a:p>
          <a:p>
            <a:r>
              <a:rPr lang="en-US" sz="2000" dirty="0" smtClean="0"/>
              <a:t>Maguire, Kim. </a:t>
            </a:r>
            <a:r>
              <a:rPr lang="en-US" sz="2000" i="1" dirty="0" smtClean="0"/>
              <a:t>Gifted Education in Pennsylvania Forms and Protocols.</a:t>
            </a:r>
            <a:r>
              <a:rPr lang="en-US" sz="2000" dirty="0" smtClean="0"/>
              <a:t> 2010.</a:t>
            </a:r>
          </a:p>
          <a:p>
            <a:r>
              <a:rPr lang="en-US" sz="2000" dirty="0" smtClean="0"/>
              <a:t>Pennsylvania Department of Education, Gifted Education Resources</a:t>
            </a:r>
            <a:r>
              <a:rPr lang="en-US" sz="2000" dirty="0" smtClean="0">
                <a:hlinkClick r:id="rId2"/>
              </a:rPr>
              <a:t>http://www.education.state.pa.us/portal/server.pt/community/Gifted_Education/7393/</a:t>
            </a:r>
            <a:endParaRPr lang="en-US" sz="2000" dirty="0" smtClean="0"/>
          </a:p>
          <a:p>
            <a:endParaRPr lang="en-US" dirty="0" smtClean="0"/>
          </a:p>
          <a:p>
            <a:endParaRPr lang="en-US" dirty="0"/>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Assessments</a:t>
            </a:r>
            <a:endParaRPr lang="en-US" dirty="0"/>
          </a:p>
        </p:txBody>
      </p:sp>
      <p:sp>
        <p:nvSpPr>
          <p:cNvPr id="3" name="Content Placeholder 2"/>
          <p:cNvSpPr>
            <a:spLocks noGrp="1"/>
          </p:cNvSpPr>
          <p:nvPr>
            <p:ph idx="1"/>
          </p:nvPr>
        </p:nvSpPr>
        <p:spPr/>
        <p:txBody>
          <a:bodyPr/>
          <a:lstStyle/>
          <a:p>
            <a:r>
              <a:rPr lang="en-US" dirty="0" smtClean="0"/>
              <a:t>What are you using?</a:t>
            </a:r>
          </a:p>
          <a:p>
            <a:pPr lvl="1"/>
            <a:r>
              <a:rPr lang="en-US" dirty="0" smtClean="0"/>
              <a:t>List one per post-it</a:t>
            </a:r>
          </a:p>
          <a:p>
            <a:pPr lvl="1"/>
            <a:r>
              <a:rPr lang="en-US" dirty="0" smtClean="0"/>
              <a:t>Place post-it in the category you think it belongs</a:t>
            </a:r>
            <a:endParaRPr lang="en-US" dirty="0"/>
          </a:p>
        </p:txBody>
      </p:sp>
      <p:pic>
        <p:nvPicPr>
          <p:cNvPr id="4" name="Picture 3" descr="NB with pencil image.WMF"/>
          <p:cNvPicPr>
            <a:picLocks noChangeAspect="1"/>
          </p:cNvPicPr>
          <p:nvPr/>
        </p:nvPicPr>
        <p:blipFill>
          <a:blip r:embed="rId3"/>
          <a:stretch>
            <a:fillRect/>
          </a:stretch>
        </p:blipFill>
        <p:spPr>
          <a:xfrm>
            <a:off x="4114800" y="3657600"/>
            <a:ext cx="2629538" cy="2290763"/>
          </a:xfrm>
          <a:prstGeom prst="rect">
            <a:avLst/>
          </a:prstGeom>
        </p:spPr>
      </p:pic>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219200" y="0"/>
            <a:ext cx="7467600" cy="1143000"/>
          </a:xfrm>
        </p:spPr>
        <p:txBody>
          <a:bodyPr/>
          <a:lstStyle/>
          <a:p>
            <a:r>
              <a:rPr lang="en-US" smtClean="0"/>
              <a:t>Types of Assessments</a:t>
            </a:r>
          </a:p>
        </p:txBody>
      </p:sp>
      <p:sp>
        <p:nvSpPr>
          <p:cNvPr id="6147" name="Rectangle 3"/>
          <p:cNvSpPr>
            <a:spLocks noGrp="1" noChangeArrowheads="1"/>
          </p:cNvSpPr>
          <p:nvPr>
            <p:ph type="body" idx="1"/>
          </p:nvPr>
        </p:nvSpPr>
        <p:spPr>
          <a:xfrm>
            <a:off x="1143000" y="990600"/>
            <a:ext cx="7696200" cy="5334000"/>
          </a:xfrm>
        </p:spPr>
        <p:txBody>
          <a:bodyPr/>
          <a:lstStyle/>
          <a:p>
            <a:pPr>
              <a:lnSpc>
                <a:spcPct val="90000"/>
              </a:lnSpc>
            </a:pPr>
            <a:r>
              <a:rPr lang="en-US" b="1" dirty="0" smtClean="0"/>
              <a:t>Summative</a:t>
            </a:r>
          </a:p>
          <a:p>
            <a:pPr lvl="1">
              <a:lnSpc>
                <a:spcPct val="90000"/>
              </a:lnSpc>
            </a:pPr>
            <a:r>
              <a:rPr lang="en-US" sz="2600" dirty="0" smtClean="0"/>
              <a:t>Assesses what students have had an opportunity to learn – after instruction</a:t>
            </a:r>
          </a:p>
          <a:p>
            <a:pPr lvl="1">
              <a:lnSpc>
                <a:spcPct val="90000"/>
              </a:lnSpc>
            </a:pPr>
            <a:r>
              <a:rPr lang="en-US" sz="2600" dirty="0" smtClean="0"/>
              <a:t>The “Educational Autopsy”</a:t>
            </a:r>
          </a:p>
          <a:p>
            <a:pPr lvl="1">
              <a:lnSpc>
                <a:spcPct val="90000"/>
              </a:lnSpc>
            </a:pPr>
            <a:r>
              <a:rPr lang="en-US" sz="2600" dirty="0" smtClean="0"/>
              <a:t>Cumulative in nature </a:t>
            </a:r>
          </a:p>
          <a:p>
            <a:pPr lvl="1">
              <a:lnSpc>
                <a:spcPct val="90000"/>
              </a:lnSpc>
            </a:pPr>
            <a:r>
              <a:rPr lang="en-US" sz="2600" dirty="0" smtClean="0"/>
              <a:t>Used to determine whether students have met the course goals</a:t>
            </a:r>
          </a:p>
          <a:p>
            <a:pPr lvl="1">
              <a:lnSpc>
                <a:spcPct val="90000"/>
              </a:lnSpc>
            </a:pPr>
            <a:r>
              <a:rPr lang="en-US" sz="2600" dirty="0" smtClean="0"/>
              <a:t>Used to set district and school-wide goals to improve student outcomes</a:t>
            </a:r>
          </a:p>
          <a:p>
            <a:pPr lvl="1">
              <a:lnSpc>
                <a:spcPct val="90000"/>
              </a:lnSpc>
            </a:pPr>
            <a:r>
              <a:rPr lang="en-US" sz="2600" dirty="0" smtClean="0"/>
              <a:t>Examples:</a:t>
            </a:r>
          </a:p>
          <a:p>
            <a:pPr lvl="3">
              <a:lnSpc>
                <a:spcPct val="90000"/>
              </a:lnSpc>
            </a:pPr>
            <a:r>
              <a:rPr lang="en-US" dirty="0" smtClean="0"/>
              <a:t>State Tests (PSSA, Keystone Exams)</a:t>
            </a:r>
          </a:p>
          <a:p>
            <a:pPr lvl="3">
              <a:lnSpc>
                <a:spcPct val="90000"/>
              </a:lnSpc>
            </a:pPr>
            <a:r>
              <a:rPr lang="en-US" dirty="0" smtClean="0"/>
              <a:t>Mastery Tests</a:t>
            </a:r>
          </a:p>
          <a:p>
            <a:pPr lvl="3">
              <a:lnSpc>
                <a:spcPct val="90000"/>
              </a:lnSpc>
            </a:pPr>
            <a:r>
              <a:rPr lang="en-US" dirty="0" smtClean="0"/>
              <a:t>Unit or Chapter Tests</a:t>
            </a:r>
          </a:p>
          <a:p>
            <a:pPr lvl="3">
              <a:lnSpc>
                <a:spcPct val="90000"/>
              </a:lnSpc>
            </a:pPr>
            <a:r>
              <a:rPr lang="en-US" dirty="0" smtClean="0"/>
              <a:t>Final Exams</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7467600" cy="1143000"/>
          </a:xfrm>
        </p:spPr>
        <p:txBody>
          <a:bodyPr/>
          <a:lstStyle/>
          <a:p>
            <a:r>
              <a:rPr lang="en-US" dirty="0" smtClean="0"/>
              <a:t>Types of Assessments</a:t>
            </a:r>
            <a:endParaRPr lang="en-US" dirty="0"/>
          </a:p>
        </p:txBody>
      </p:sp>
      <p:sp>
        <p:nvSpPr>
          <p:cNvPr id="3" name="Content Placeholder 2"/>
          <p:cNvSpPr>
            <a:spLocks noGrp="1"/>
          </p:cNvSpPr>
          <p:nvPr>
            <p:ph idx="1"/>
          </p:nvPr>
        </p:nvSpPr>
        <p:spPr>
          <a:xfrm>
            <a:off x="1219200" y="1219200"/>
            <a:ext cx="7467600" cy="4525963"/>
          </a:xfrm>
        </p:spPr>
        <p:txBody>
          <a:bodyPr/>
          <a:lstStyle/>
          <a:p>
            <a:pPr>
              <a:lnSpc>
                <a:spcPct val="90000"/>
              </a:lnSpc>
            </a:pPr>
            <a:r>
              <a:rPr lang="en-US" b="1" dirty="0" smtClean="0"/>
              <a:t>Benchmark Assessment </a:t>
            </a:r>
          </a:p>
          <a:p>
            <a:pPr lvl="1">
              <a:lnSpc>
                <a:spcPct val="90000"/>
              </a:lnSpc>
            </a:pPr>
            <a:r>
              <a:rPr lang="en-US" sz="2600" dirty="0" smtClean="0"/>
              <a:t>Given on student’s actual grade level </a:t>
            </a:r>
          </a:p>
          <a:p>
            <a:pPr lvl="1">
              <a:lnSpc>
                <a:spcPct val="90000"/>
              </a:lnSpc>
            </a:pPr>
            <a:r>
              <a:rPr lang="en-US" sz="2600" dirty="0" smtClean="0"/>
              <a:t>Assesses end of grade level expectations</a:t>
            </a:r>
          </a:p>
          <a:p>
            <a:pPr lvl="1">
              <a:lnSpc>
                <a:spcPct val="90000"/>
              </a:lnSpc>
            </a:pPr>
            <a:r>
              <a:rPr lang="en-US" sz="2600" dirty="0" smtClean="0"/>
              <a:t>Administered 3 or 4 times per year</a:t>
            </a:r>
          </a:p>
          <a:p>
            <a:pPr lvl="1">
              <a:lnSpc>
                <a:spcPct val="90000"/>
              </a:lnSpc>
            </a:pPr>
            <a:r>
              <a:rPr lang="en-US" sz="2600" dirty="0" smtClean="0"/>
              <a:t>Compares student to same age peers</a:t>
            </a:r>
          </a:p>
          <a:p>
            <a:pPr lvl="1">
              <a:lnSpc>
                <a:spcPct val="90000"/>
              </a:lnSpc>
            </a:pPr>
            <a:r>
              <a:rPr lang="en-US" sz="2600" dirty="0" smtClean="0"/>
              <a:t>Becomes a universal screener when administered to a whole grade level</a:t>
            </a:r>
          </a:p>
          <a:p>
            <a:pPr lvl="1">
              <a:lnSpc>
                <a:spcPct val="90000"/>
              </a:lnSpc>
            </a:pPr>
            <a:r>
              <a:rPr lang="en-US" sz="2600" dirty="0" smtClean="0"/>
              <a:t>Used to evaluate the core, discover trends, identify at-risk students</a:t>
            </a:r>
          </a:p>
          <a:p>
            <a:pPr lvl="1">
              <a:lnSpc>
                <a:spcPct val="90000"/>
              </a:lnSpc>
            </a:pPr>
            <a:r>
              <a:rPr lang="en-US" sz="2600" dirty="0" smtClean="0"/>
              <a:t>Examples:</a:t>
            </a:r>
          </a:p>
          <a:p>
            <a:pPr lvl="3">
              <a:lnSpc>
                <a:spcPct val="90000"/>
              </a:lnSpc>
            </a:pPr>
            <a:r>
              <a:rPr lang="en-US" dirty="0" smtClean="0"/>
              <a:t>DIBELS/</a:t>
            </a:r>
            <a:r>
              <a:rPr lang="en-US" dirty="0" err="1" smtClean="0"/>
              <a:t>AIMSWeb</a:t>
            </a:r>
            <a:endParaRPr lang="en-US" dirty="0" smtClean="0"/>
          </a:p>
          <a:p>
            <a:pPr lvl="3">
              <a:lnSpc>
                <a:spcPct val="90000"/>
              </a:lnSpc>
            </a:pPr>
            <a:r>
              <a:rPr lang="en-US" dirty="0" smtClean="0"/>
              <a:t>4Sight</a:t>
            </a:r>
            <a:endParaRPr lang="en-US" sz="2600" dirty="0" smtClean="0"/>
          </a:p>
          <a:p>
            <a:endParaRPr lang="en-US" dirty="0"/>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19200" y="0"/>
            <a:ext cx="7467600" cy="1143000"/>
          </a:xfrm>
        </p:spPr>
        <p:txBody>
          <a:bodyPr/>
          <a:lstStyle/>
          <a:p>
            <a:r>
              <a:rPr lang="en-US" smtClean="0"/>
              <a:t>Types of Assessments</a:t>
            </a:r>
          </a:p>
        </p:txBody>
      </p:sp>
      <p:sp>
        <p:nvSpPr>
          <p:cNvPr id="8195" name="Rectangle 3"/>
          <p:cNvSpPr>
            <a:spLocks noGrp="1" noChangeArrowheads="1"/>
          </p:cNvSpPr>
          <p:nvPr>
            <p:ph type="body" idx="1"/>
          </p:nvPr>
        </p:nvSpPr>
        <p:spPr>
          <a:xfrm>
            <a:off x="990600" y="914400"/>
            <a:ext cx="8001000" cy="5334000"/>
          </a:xfrm>
        </p:spPr>
        <p:txBody>
          <a:bodyPr/>
          <a:lstStyle/>
          <a:p>
            <a:r>
              <a:rPr lang="en-US" b="1" dirty="0" smtClean="0"/>
              <a:t>Diagnostic</a:t>
            </a:r>
          </a:p>
          <a:p>
            <a:pPr lvl="1"/>
            <a:r>
              <a:rPr lang="en-US" sz="2600" dirty="0" smtClean="0"/>
              <a:t>Provides insights into the student's strengths, needs, knowledge and skills prior to further instruction</a:t>
            </a:r>
          </a:p>
          <a:p>
            <a:pPr lvl="1"/>
            <a:r>
              <a:rPr lang="en-US" sz="2600" dirty="0" smtClean="0"/>
              <a:t>Targeted for specific audience</a:t>
            </a:r>
          </a:p>
          <a:p>
            <a:pPr lvl="1"/>
            <a:r>
              <a:rPr lang="en-US" sz="2600" dirty="0" smtClean="0"/>
              <a:t>Examples:</a:t>
            </a:r>
          </a:p>
          <a:p>
            <a:pPr lvl="3"/>
            <a:r>
              <a:rPr lang="en-US" dirty="0" smtClean="0"/>
              <a:t>WIAT</a:t>
            </a:r>
          </a:p>
          <a:p>
            <a:pPr lvl="3"/>
            <a:r>
              <a:rPr lang="en-US" dirty="0" smtClean="0"/>
              <a:t>DRA</a:t>
            </a:r>
          </a:p>
          <a:p>
            <a:pPr lvl="3"/>
            <a:r>
              <a:rPr lang="en-US" dirty="0" smtClean="0"/>
              <a:t>Woodcock Johnson III </a:t>
            </a:r>
          </a:p>
          <a:p>
            <a:pPr lvl="3"/>
            <a:r>
              <a:rPr lang="en-US" dirty="0" smtClean="0"/>
              <a:t>MAPs</a:t>
            </a:r>
          </a:p>
          <a:p>
            <a:pPr lvl="3"/>
            <a:r>
              <a:rPr lang="en-US" dirty="0" smtClean="0"/>
              <a:t>GRADE </a:t>
            </a:r>
            <a:r>
              <a:rPr lang="en-US" sz="1600" dirty="0" smtClean="0"/>
              <a:t>(Group Reading Assessment and Diagnostic Evaluation)</a:t>
            </a:r>
          </a:p>
          <a:p>
            <a:pPr lvl="3"/>
            <a:r>
              <a:rPr lang="en-US" dirty="0" smtClean="0"/>
              <a:t>Gates-</a:t>
            </a:r>
            <a:r>
              <a:rPr lang="en-US" dirty="0" err="1" smtClean="0"/>
              <a:t>McGinitie</a:t>
            </a:r>
            <a:endParaRPr lang="en-US" dirty="0" smtClean="0"/>
          </a:p>
          <a:p>
            <a:pPr lvl="3"/>
            <a:r>
              <a:rPr lang="en-US" dirty="0" smtClean="0"/>
              <a:t>Classroom Diagnostic Tool (CDT)</a:t>
            </a:r>
          </a:p>
          <a:p>
            <a:pPr lvl="3"/>
            <a:endParaRPr lang="en-US" sz="1600" dirty="0" smtClean="0"/>
          </a:p>
          <a:p>
            <a:pPr lvl="3"/>
            <a:endParaRPr lang="en-US" dirty="0" smtClean="0"/>
          </a:p>
          <a:p>
            <a:pPr lvl="3"/>
            <a:endParaRPr lang="en-US" dirty="0" smtClean="0"/>
          </a:p>
          <a:p>
            <a:pPr lvl="3"/>
            <a:endParaRPr lang="en-US" dirty="0" smtClean="0"/>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19200" y="0"/>
            <a:ext cx="7467600" cy="1143000"/>
          </a:xfrm>
        </p:spPr>
        <p:txBody>
          <a:bodyPr/>
          <a:lstStyle/>
          <a:p>
            <a:r>
              <a:rPr lang="en-US" dirty="0" smtClean="0"/>
              <a:t>Types of Assessments</a:t>
            </a:r>
          </a:p>
        </p:txBody>
      </p:sp>
      <p:sp>
        <p:nvSpPr>
          <p:cNvPr id="7171" name="Rectangle 3"/>
          <p:cNvSpPr>
            <a:spLocks noGrp="1" noChangeArrowheads="1"/>
          </p:cNvSpPr>
          <p:nvPr>
            <p:ph type="body" idx="1"/>
          </p:nvPr>
        </p:nvSpPr>
        <p:spPr>
          <a:xfrm>
            <a:off x="1143000" y="1066800"/>
            <a:ext cx="8001000" cy="5562600"/>
          </a:xfrm>
        </p:spPr>
        <p:txBody>
          <a:bodyPr/>
          <a:lstStyle/>
          <a:p>
            <a:pPr>
              <a:lnSpc>
                <a:spcPct val="90000"/>
              </a:lnSpc>
            </a:pPr>
            <a:r>
              <a:rPr lang="en-US" b="1" dirty="0" smtClean="0"/>
              <a:t>Formative</a:t>
            </a:r>
          </a:p>
          <a:p>
            <a:pPr lvl="1">
              <a:lnSpc>
                <a:spcPct val="90000"/>
              </a:lnSpc>
            </a:pPr>
            <a:r>
              <a:rPr lang="en-US" sz="2600" dirty="0" smtClean="0"/>
              <a:t>Assesses what students have had an opportunity to learn – during instruction</a:t>
            </a:r>
          </a:p>
          <a:p>
            <a:pPr lvl="1">
              <a:lnSpc>
                <a:spcPct val="90000"/>
              </a:lnSpc>
            </a:pPr>
            <a:r>
              <a:rPr lang="en-US" sz="2600" dirty="0" smtClean="0"/>
              <a:t>Allows teachers to adjust teaching practices to improve student learning</a:t>
            </a:r>
          </a:p>
          <a:p>
            <a:pPr lvl="1">
              <a:lnSpc>
                <a:spcPct val="90000"/>
              </a:lnSpc>
            </a:pPr>
            <a:r>
              <a:rPr lang="en-US" sz="2600" dirty="0" smtClean="0"/>
              <a:t>Should not be used to evaluate or grade students but can provide ongoing feedback </a:t>
            </a:r>
          </a:p>
          <a:p>
            <a:pPr lvl="1">
              <a:lnSpc>
                <a:spcPct val="90000"/>
              </a:lnSpc>
            </a:pPr>
            <a:r>
              <a:rPr lang="en-US" sz="2600" dirty="0" smtClean="0"/>
              <a:t>Formal or Informal</a:t>
            </a:r>
          </a:p>
          <a:p>
            <a:pPr lvl="1">
              <a:lnSpc>
                <a:spcPct val="90000"/>
              </a:lnSpc>
            </a:pPr>
            <a:r>
              <a:rPr lang="en-US" sz="2600" dirty="0" smtClean="0"/>
              <a:t>Examples:</a:t>
            </a:r>
          </a:p>
          <a:p>
            <a:pPr lvl="3">
              <a:lnSpc>
                <a:spcPct val="90000"/>
              </a:lnSpc>
            </a:pPr>
            <a:r>
              <a:rPr lang="en-US" dirty="0" smtClean="0"/>
              <a:t>Progress Monitoring Measures</a:t>
            </a:r>
          </a:p>
          <a:p>
            <a:pPr lvl="3">
              <a:lnSpc>
                <a:spcPct val="90000"/>
              </a:lnSpc>
            </a:pPr>
            <a:r>
              <a:rPr lang="en-US" dirty="0" smtClean="0"/>
              <a:t>Quizzes</a:t>
            </a:r>
          </a:p>
          <a:p>
            <a:pPr lvl="3">
              <a:lnSpc>
                <a:spcPct val="90000"/>
              </a:lnSpc>
            </a:pPr>
            <a:r>
              <a:rPr lang="en-US" dirty="0" smtClean="0"/>
              <a:t>Ticket out the Door, White boards, Thumbs Up/Down</a:t>
            </a:r>
          </a:p>
          <a:p>
            <a:pPr lvl="3">
              <a:lnSpc>
                <a:spcPct val="90000"/>
              </a:lnSpc>
            </a:pPr>
            <a:r>
              <a:rPr lang="en-US" dirty="0" smtClean="0"/>
              <a:t>SAS Assessment Creator</a:t>
            </a:r>
          </a:p>
          <a:p>
            <a:pPr lvl="3">
              <a:lnSpc>
                <a:spcPct val="90000"/>
              </a:lnSpc>
            </a:pPr>
            <a:r>
              <a:rPr lang="en-US" dirty="0" smtClean="0"/>
              <a:t>PSSA Sampler</a:t>
            </a:r>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JeweledDecoIII">
  <a:themeElements>
    <a:clrScheme name="JeweledDecoII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JeweledDecoII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JeweledDecoII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JeweledDecoII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JeweledDecoII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JeweledDecoII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JeweledDecoII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JeweledDecoII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JeweledDecoII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JeweledDecoII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JeweledDecoII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JeweledDecoII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JeweledDecoII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JeweledDecoII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JeweledDecoIII</Template>
  <TotalTime>4588</TotalTime>
  <Words>2372</Words>
  <Application>Microsoft Macintosh PowerPoint</Application>
  <PresentationFormat>On-screen Show (4:3)</PresentationFormat>
  <Paragraphs>353</Paragraphs>
  <Slides>44</Slides>
  <Notes>36</Notes>
  <HiddenSlides>0</HiddenSlides>
  <MMClips>0</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44</vt:i4>
      </vt:variant>
    </vt:vector>
  </HeadingPairs>
  <TitlesOfParts>
    <vt:vector size="46" baseType="lpstr">
      <vt:lpstr>JeweledDecoIII</vt:lpstr>
      <vt:lpstr>Macintosh HD:Users:cciu:Documents:Gifted Education:PAGE 2011 Presentations:PLEP:PLEP REVIEW CHECKLIST.doc!OLE_LINK1</vt:lpstr>
      <vt:lpstr>Present Levels of Educational Performance</vt:lpstr>
      <vt:lpstr>“Who are you” activity?</vt:lpstr>
      <vt:lpstr>Competencies</vt:lpstr>
      <vt:lpstr>Assessment – It all begins here</vt:lpstr>
      <vt:lpstr>Assessments</vt:lpstr>
      <vt:lpstr>Types of Assessments</vt:lpstr>
      <vt:lpstr>Types of Assessments</vt:lpstr>
      <vt:lpstr>Types of Assessments</vt:lpstr>
      <vt:lpstr>Types of Assessments</vt:lpstr>
      <vt:lpstr>Slide 10</vt:lpstr>
      <vt:lpstr>Slide 11</vt:lpstr>
      <vt:lpstr>An Effective System… </vt:lpstr>
      <vt:lpstr>What comes first?</vt:lpstr>
      <vt:lpstr>Slide 14</vt:lpstr>
      <vt:lpstr>Universal (Screening) Process</vt:lpstr>
      <vt:lpstr>Slide 16</vt:lpstr>
      <vt:lpstr>Screening for Gifted Process</vt:lpstr>
      <vt:lpstr>Gifted Screening Tools</vt:lpstr>
      <vt:lpstr>Teacher Input</vt:lpstr>
      <vt:lpstr>Slide 20</vt:lpstr>
      <vt:lpstr>Evaluation for Gifted</vt:lpstr>
      <vt:lpstr>Intelligence Quotient Test</vt:lpstr>
      <vt:lpstr>Parent/Student Input</vt:lpstr>
      <vt:lpstr>Multiple Criteria</vt:lpstr>
      <vt:lpstr>Slide 25</vt:lpstr>
      <vt:lpstr>Can the identification process inform the initial PLEP?</vt:lpstr>
      <vt:lpstr>Should there be additional information to inform the initial PLEP?</vt:lpstr>
      <vt:lpstr>PLEPS</vt:lpstr>
      <vt:lpstr>PLEPS</vt:lpstr>
      <vt:lpstr>Current</vt:lpstr>
      <vt:lpstr>Indicate present mastery level </vt:lpstr>
      <vt:lpstr>Ability and assessment test scores: </vt:lpstr>
      <vt:lpstr>Group and individual achievement measures </vt:lpstr>
      <vt:lpstr>Diagnostic tests</vt:lpstr>
      <vt:lpstr>Measure Growth</vt:lpstr>
      <vt:lpstr>Establish areas of strengths</vt:lpstr>
      <vt:lpstr>Not a standard list </vt:lpstr>
      <vt:lpstr>Progress on Goals</vt:lpstr>
      <vt:lpstr>In review</vt:lpstr>
      <vt:lpstr>Does it belong?</vt:lpstr>
      <vt:lpstr>Build a PLEP</vt:lpstr>
      <vt:lpstr>Summarizer</vt:lpstr>
      <vt:lpstr>Thanks for your attention.</vt:lpstr>
      <vt:lpstr>Resources</vt:lpstr>
    </vt:vector>
  </TitlesOfParts>
  <Company>CAIU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RtI: Data Analysis Teaming</dc:title>
  <dc:creator>Admin</dc:creator>
  <cp:lastModifiedBy>CCIU</cp:lastModifiedBy>
  <cp:revision>179</cp:revision>
  <cp:lastPrinted>2011-11-08T04:21:31Z</cp:lastPrinted>
  <dcterms:created xsi:type="dcterms:W3CDTF">2011-11-08T04:23:22Z</dcterms:created>
  <dcterms:modified xsi:type="dcterms:W3CDTF">2011-11-08T04:23:40Z</dcterms:modified>
</cp:coreProperties>
</file>